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7"/>
  </p:notesMasterIdLst>
  <p:handoutMasterIdLst>
    <p:handoutMasterId r:id="rId68"/>
  </p:handoutMasterIdLst>
  <p:sldIdLst>
    <p:sldId id="256" r:id="rId2"/>
    <p:sldId id="258" r:id="rId3"/>
    <p:sldId id="1426" r:id="rId4"/>
    <p:sldId id="259" r:id="rId5"/>
    <p:sldId id="1424" r:id="rId6"/>
    <p:sldId id="1160" r:id="rId7"/>
    <p:sldId id="1162" r:id="rId8"/>
    <p:sldId id="284" r:id="rId9"/>
    <p:sldId id="1429" r:id="rId10"/>
    <p:sldId id="283" r:id="rId11"/>
    <p:sldId id="1178" r:id="rId12"/>
    <p:sldId id="1423" r:id="rId13"/>
    <p:sldId id="1432" r:id="rId14"/>
    <p:sldId id="1397" r:id="rId15"/>
    <p:sldId id="1398" r:id="rId16"/>
    <p:sldId id="1400" r:id="rId17"/>
    <p:sldId id="1402" r:id="rId18"/>
    <p:sldId id="1433" r:id="rId19"/>
    <p:sldId id="1403" r:id="rId20"/>
    <p:sldId id="1434" r:id="rId21"/>
    <p:sldId id="1435" r:id="rId22"/>
    <p:sldId id="1404" r:id="rId23"/>
    <p:sldId id="1436" r:id="rId24"/>
    <p:sldId id="1455" r:id="rId25"/>
    <p:sldId id="1087" r:id="rId26"/>
    <p:sldId id="1438" r:id="rId27"/>
    <p:sldId id="348" r:id="rId28"/>
    <p:sldId id="349" r:id="rId29"/>
    <p:sldId id="1408" r:id="rId30"/>
    <p:sldId id="1444" r:id="rId31"/>
    <p:sldId id="347" r:id="rId32"/>
    <p:sldId id="1439" r:id="rId33"/>
    <p:sldId id="1440" r:id="rId34"/>
    <p:sldId id="1441" r:id="rId35"/>
    <p:sldId id="1445" r:id="rId36"/>
    <p:sldId id="1447" r:id="rId37"/>
    <p:sldId id="1442" r:id="rId38"/>
    <p:sldId id="1405" r:id="rId39"/>
    <p:sldId id="1407" r:id="rId40"/>
    <p:sldId id="1448" r:id="rId41"/>
    <p:sldId id="269" r:id="rId42"/>
    <p:sldId id="1449" r:id="rId43"/>
    <p:sldId id="1409" r:id="rId44"/>
    <p:sldId id="1411" r:id="rId45"/>
    <p:sldId id="1451" r:id="rId46"/>
    <p:sldId id="271" r:id="rId47"/>
    <p:sldId id="1414" r:id="rId48"/>
    <p:sldId id="1452" r:id="rId49"/>
    <p:sldId id="1450" r:id="rId50"/>
    <p:sldId id="1413" r:id="rId51"/>
    <p:sldId id="274" r:id="rId52"/>
    <p:sldId id="1415" r:id="rId53"/>
    <p:sldId id="276" r:id="rId54"/>
    <p:sldId id="1416" r:id="rId55"/>
    <p:sldId id="1417" r:id="rId56"/>
    <p:sldId id="1419" r:id="rId57"/>
    <p:sldId id="1453" r:id="rId58"/>
    <p:sldId id="1420" r:id="rId59"/>
    <p:sldId id="1421" r:id="rId60"/>
    <p:sldId id="1418" r:id="rId61"/>
    <p:sldId id="1422" r:id="rId62"/>
    <p:sldId id="1412" r:id="rId63"/>
    <p:sldId id="1388" r:id="rId64"/>
    <p:sldId id="1454" r:id="rId65"/>
    <p:sldId id="1406" r:id="rId66"/>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3AE1"/>
    <a:srgbClr val="2A40E2"/>
    <a:srgbClr val="F430AB"/>
    <a:srgbClr val="1C31CA"/>
    <a:srgbClr val="E6E703"/>
    <a:srgbClr val="72AAAE"/>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003"/>
    <p:restoredTop sz="91889" autoAdjust="0"/>
  </p:normalViewPr>
  <p:slideViewPr>
    <p:cSldViewPr>
      <p:cViewPr varScale="1">
        <p:scale>
          <a:sx n="62" d="100"/>
          <a:sy n="62" d="100"/>
        </p:scale>
        <p:origin x="208" y="3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586" y="6956426"/>
            <a:ext cx="827620" cy="27495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308" tIns="46994" rIns="92308" bIns="46994">
            <a:spAutoFit/>
          </a:bodyPr>
          <a:lstStyle/>
          <a:p>
            <a:pPr algn="ctr" defTabSz="917510">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510">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57" y="6956426"/>
            <a:ext cx="856474" cy="27495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308" tIns="46994" rIns="92308" bIns="46994">
            <a:spAutoFit/>
          </a:bodyPr>
          <a:lstStyle/>
          <a:p>
            <a:pPr algn="ctr" defTabSz="917510">
              <a:lnSpc>
                <a:spcPct val="90000"/>
              </a:lnSpc>
            </a:pPr>
            <a:r>
              <a:rPr lang="en-US" sz="1300" b="0"/>
              <a:t>Page </a:t>
            </a:r>
            <a:fld id="{6D259941-7246-4245-A40C-55C6F952DF9E}" type="slidenum">
              <a:rPr lang="en-US" sz="1300" b="0"/>
              <a:pPr algn="ctr" defTabSz="917510">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971800" y="547688"/>
            <a:ext cx="36576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3" y="3475039"/>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65" tIns="46994" rIns="95665" bIns="46994"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9687AD2-CCF8-426C-AB54-9316D0B3CE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Helvetica" panose="020B0604020202020204" pitchFamily="34" charset="0"/>
              </a:rPr>
              <a:pPr/>
              <a:t>34</a:t>
            </a:fld>
            <a:endParaRPr lang="en-US" altLang="en-US">
              <a:latin typeface="Helvetica" panose="020B0604020202020204" pitchFamily="34" charset="0"/>
            </a:endParaRPr>
          </a:p>
        </p:txBody>
      </p:sp>
      <p:sp>
        <p:nvSpPr>
          <p:cNvPr id="37890" name="Rectangle 2">
            <a:extLst>
              <a:ext uri="{FF2B5EF4-FFF2-40B4-BE49-F238E27FC236}">
                <a16:creationId xmlns:a16="http://schemas.microsoft.com/office/drawing/2014/main" id="{F100FA7A-23F1-40FC-9DF0-C6B7E566313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3DC8CD5-7CB6-4E91-A635-BB80DECE1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4852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364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E1FCB36-3895-6648-84EA-F5BE82BC0E3F}"/>
              </a:ext>
            </a:extLst>
          </p:cNvPr>
          <p:cNvSpPr>
            <a:spLocks noGrp="1" noChangeArrowheads="1"/>
          </p:cNvSpPr>
          <p:nvPr>
            <p:ph type="sldNum" sz="quarter" idx="5"/>
          </p:nvPr>
        </p:nvSpPr>
        <p:spPr>
          <a:ln/>
        </p:spPr>
        <p:txBody>
          <a:bodyPr/>
          <a:lstStyle/>
          <a:p>
            <a:fld id="{9A3393FD-AA39-754D-B2C0-80FAC7770D58}" type="slidenum">
              <a:rPr lang="en-US" altLang="en-US"/>
              <a:pPr/>
              <a:t>46</a:t>
            </a:fld>
            <a:endParaRPr lang="en-US" altLang="en-US"/>
          </a:p>
        </p:txBody>
      </p:sp>
      <p:sp>
        <p:nvSpPr>
          <p:cNvPr id="372738" name="Rectangle 2">
            <a:extLst>
              <a:ext uri="{FF2B5EF4-FFF2-40B4-BE49-F238E27FC236}">
                <a16:creationId xmlns:a16="http://schemas.microsoft.com/office/drawing/2014/main" id="{1ABD511A-62B0-F448-9228-E25643ECDB9F}"/>
              </a:ext>
            </a:extLst>
          </p:cNvPr>
          <p:cNvSpPr>
            <a:spLocks noGrp="1" noRot="1" noChangeAspect="1" noChangeArrowheads="1" noTextEdit="1"/>
          </p:cNvSpPr>
          <p:nvPr>
            <p:ph type="sldImg"/>
          </p:nvPr>
        </p:nvSpPr>
        <p:spPr>
          <a:ln/>
        </p:spPr>
      </p:sp>
      <p:sp>
        <p:nvSpPr>
          <p:cNvPr id="372739" name="Rectangle 3">
            <a:extLst>
              <a:ext uri="{FF2B5EF4-FFF2-40B4-BE49-F238E27FC236}">
                <a16:creationId xmlns:a16="http://schemas.microsoft.com/office/drawing/2014/main" id="{29E07FCF-C795-A14E-A611-80AA87C1B79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4221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E1FCB36-3895-6648-84EA-F5BE82BC0E3F}"/>
              </a:ext>
            </a:extLst>
          </p:cNvPr>
          <p:cNvSpPr>
            <a:spLocks noGrp="1" noChangeArrowheads="1"/>
          </p:cNvSpPr>
          <p:nvPr>
            <p:ph type="sldNum" sz="quarter" idx="5"/>
          </p:nvPr>
        </p:nvSpPr>
        <p:spPr>
          <a:ln/>
        </p:spPr>
        <p:txBody>
          <a:bodyPr/>
          <a:lstStyle/>
          <a:p>
            <a:fld id="{9A3393FD-AA39-754D-B2C0-80FAC7770D58}" type="slidenum">
              <a:rPr lang="en-US" altLang="en-US"/>
              <a:pPr/>
              <a:t>49</a:t>
            </a:fld>
            <a:endParaRPr lang="en-US" altLang="en-US"/>
          </a:p>
        </p:txBody>
      </p:sp>
      <p:sp>
        <p:nvSpPr>
          <p:cNvPr id="372738" name="Rectangle 2">
            <a:extLst>
              <a:ext uri="{FF2B5EF4-FFF2-40B4-BE49-F238E27FC236}">
                <a16:creationId xmlns:a16="http://schemas.microsoft.com/office/drawing/2014/main" id="{1ABD511A-62B0-F448-9228-E25643ECDB9F}"/>
              </a:ext>
            </a:extLst>
          </p:cNvPr>
          <p:cNvSpPr>
            <a:spLocks noGrp="1" noRot="1" noChangeAspect="1" noChangeArrowheads="1" noTextEdit="1"/>
          </p:cNvSpPr>
          <p:nvPr>
            <p:ph type="sldImg"/>
          </p:nvPr>
        </p:nvSpPr>
        <p:spPr>
          <a:ln/>
        </p:spPr>
      </p:sp>
      <p:sp>
        <p:nvSpPr>
          <p:cNvPr id="372739" name="Rectangle 3">
            <a:extLst>
              <a:ext uri="{FF2B5EF4-FFF2-40B4-BE49-F238E27FC236}">
                <a16:creationId xmlns:a16="http://schemas.microsoft.com/office/drawing/2014/main" id="{29E07FCF-C795-A14E-A611-80AA87C1B79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338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40000"/>
              </a:spcBef>
              <a:spcAft>
                <a:spcPct val="0"/>
              </a:spcAft>
              <a:buClrTx/>
              <a:buSzTx/>
              <a:buFontTx/>
              <a:buNone/>
              <a:tabLst/>
              <a:defRPr/>
            </a:pPr>
            <a:r>
              <a:rPr lang="en-IN" sz="1200" kern="1200" dirty="0">
                <a:solidFill>
                  <a:schemeClr val="tx1"/>
                </a:solidFill>
                <a:effectLst/>
                <a:latin typeface="Comic Sans MS" pitchFamily="66" charset="0"/>
                <a:ea typeface="ＭＳ Ｐゴシック" charset="0"/>
                <a:cs typeface="ＭＳ Ｐゴシック" charset="0"/>
              </a:rPr>
              <a:t>Double Buffering: </a:t>
            </a:r>
          </a:p>
          <a:p>
            <a:pPr marL="0" marR="0" lvl="0" indent="0" algn="l" defTabSz="914400" rtl="0" eaLnBrk="0" fontAlgn="base" latinLnBrk="0" hangingPunct="0">
              <a:lnSpc>
                <a:spcPct val="90000"/>
              </a:lnSpc>
              <a:spcBef>
                <a:spcPct val="40000"/>
              </a:spcBef>
              <a:spcAft>
                <a:spcPct val="0"/>
              </a:spcAft>
              <a:buClrTx/>
              <a:buSzTx/>
              <a:buFontTx/>
              <a:buNone/>
              <a:tabLst/>
              <a:defRPr/>
            </a:pPr>
            <a:r>
              <a:rPr lang="en-IN" sz="1200" kern="1200" dirty="0">
                <a:solidFill>
                  <a:schemeClr val="tx1"/>
                </a:solidFill>
                <a:effectLst/>
                <a:latin typeface="Comic Sans MS" pitchFamily="66" charset="0"/>
                <a:ea typeface="ＭＳ Ｐゴシック" charset="0"/>
                <a:cs typeface="ＭＳ Ｐゴシック" charset="0"/>
              </a:rPr>
              <a:t>What happens to characters that arrive while the page with the user buffer is being brought in from the disk? Since the buffer is full, there is no place to put them. A way out is to have a second kernel buffer. After the first buffer fills up, but before it has been emptied, the second one is used </a:t>
            </a:r>
            <a:endParaRPr lang="en-IN" dirty="0"/>
          </a:p>
          <a:p>
            <a:pPr marL="0" marR="0" lvl="0" indent="0" algn="l" defTabSz="914400" rtl="0" eaLnBrk="0" fontAlgn="base" latinLnBrk="0" hangingPunct="0">
              <a:lnSpc>
                <a:spcPct val="90000"/>
              </a:lnSpc>
              <a:spcBef>
                <a:spcPct val="40000"/>
              </a:spcBef>
              <a:spcAft>
                <a:spcPct val="0"/>
              </a:spcAft>
              <a:buClrTx/>
              <a:buSzTx/>
              <a:buFontTx/>
              <a:buNone/>
              <a:tabLst/>
              <a:defRPr/>
            </a:pPr>
            <a:endParaRPr lang="en-IN" dirty="0"/>
          </a:p>
          <a:p>
            <a:endParaRPr lang="en-US" dirty="0"/>
          </a:p>
        </p:txBody>
      </p:sp>
    </p:spTree>
    <p:extLst>
      <p:ext uri="{BB962C8B-B14F-4D97-AF65-F5344CB8AC3E}">
        <p14:creationId xmlns:p14="http://schemas.microsoft.com/office/powerpoint/2010/main" val="3829902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187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16" name="Google Shape;216;p27: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SzPts val="1300"/>
              <a:buNone/>
            </a:pPr>
            <a:fld id="{00000000-1234-1234-1234-123412341234}" type="slidenum">
              <a:rPr lang="en-US" sz="1300">
                <a:solidFill>
                  <a:schemeClr val="dk1"/>
                </a:solidFill>
                <a:latin typeface="Calibri"/>
                <a:ea typeface="Calibri"/>
                <a:cs typeface="Calibri"/>
                <a:sym typeface="Calibri"/>
              </a:rPr>
              <a:t>4</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1548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is the standard state or </a:t>
            </a:r>
            <a:r>
              <a:rPr lang="en-IN" dirty="0" err="1"/>
              <a:t>behavior</a:t>
            </a:r>
            <a:r>
              <a:rPr lang="en-IN" dirty="0"/>
              <a:t> of an attribute</a:t>
            </a:r>
            <a:endParaRPr lang="en-US" dirty="0"/>
          </a:p>
        </p:txBody>
      </p:sp>
    </p:spTree>
    <p:extLst>
      <p:ext uri="{BB962C8B-B14F-4D97-AF65-F5344CB8AC3E}">
        <p14:creationId xmlns:p14="http://schemas.microsoft.com/office/powerpoint/2010/main" val="369943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0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778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5C12BFF-A1A0-4E0E-BEB8-851438A91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CE50E-AF65-4F18-91D5-11B5737A8B37}" type="slidenum">
              <a:rPr lang="en-US" altLang="en-US">
                <a:latin typeface="Helvetica" panose="020B0604020202020204" pitchFamily="34" charset="0"/>
              </a:rPr>
              <a:pPr/>
              <a:t>27</a:t>
            </a:fld>
            <a:endParaRPr lang="en-US" altLang="en-US">
              <a:latin typeface="Helvetica" panose="020B0604020202020204" pitchFamily="34" charset="0"/>
            </a:endParaRPr>
          </a:p>
        </p:txBody>
      </p:sp>
      <p:sp>
        <p:nvSpPr>
          <p:cNvPr id="39938" name="Rectangle 2">
            <a:extLst>
              <a:ext uri="{FF2B5EF4-FFF2-40B4-BE49-F238E27FC236}">
                <a16:creationId xmlns:a16="http://schemas.microsoft.com/office/drawing/2014/main" id="{1F9EFECD-F86A-4D74-B527-7D2A588A0772}"/>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35F088E1-A678-4D8E-A1FA-569FA3779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5051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9687AD2-CCF8-426C-AB54-9316D0B3CE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37890" name="Rectangle 2">
            <a:extLst>
              <a:ext uri="{FF2B5EF4-FFF2-40B4-BE49-F238E27FC236}">
                <a16:creationId xmlns:a16="http://schemas.microsoft.com/office/drawing/2014/main" id="{F100FA7A-23F1-40FC-9DF0-C6B7E566313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3DC8CD5-7CB6-4E91-A635-BB80DECE1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1815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9687AD2-CCF8-426C-AB54-9316D0B3CE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37890" name="Rectangle 2">
            <a:extLst>
              <a:ext uri="{FF2B5EF4-FFF2-40B4-BE49-F238E27FC236}">
                <a16:creationId xmlns:a16="http://schemas.microsoft.com/office/drawing/2014/main" id="{F100FA7A-23F1-40FC-9DF0-C6B7E566313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3DC8CD5-7CB6-4E91-A635-BB80DECE1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223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9687AD2-CCF8-426C-AB54-9316D0B3CE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37890" name="Rectangle 2">
            <a:extLst>
              <a:ext uri="{FF2B5EF4-FFF2-40B4-BE49-F238E27FC236}">
                <a16:creationId xmlns:a16="http://schemas.microsoft.com/office/drawing/2014/main" id="{F100FA7A-23F1-40FC-9DF0-C6B7E566313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3DC8CD5-7CB6-4E91-A635-BB80DECE1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978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SzPct val="120000"/>
              <a:defRPr b="0" i="0">
                <a:latin typeface="Calibri" panose="020F0502020204030204" pitchFamily="34" charset="0"/>
                <a:ea typeface="Calibri" panose="020F0502020204030204" pitchFamily="34" charset="0"/>
                <a:cs typeface="Calibri" panose="020F0502020204030204" pitchFamily="34" charset="0"/>
              </a:defRPr>
            </a:lvl1pPr>
            <a:lvl2pPr marL="685800" indent="-228600">
              <a:buClr>
                <a:srgbClr val="FF0000"/>
              </a:buClr>
              <a:buSzPct val="120000"/>
              <a:buFont typeface="Arial" panose="020B0604020202020204" pitchFamily="34" charset="0"/>
              <a:buChar char="•"/>
              <a:defRPr b="0" i="0">
                <a:latin typeface="Calibri" panose="020F0502020204030204" pitchFamily="34" charset="0"/>
                <a:ea typeface="Calibri" panose="020F0502020204030204" pitchFamily="34" charset="0"/>
                <a:cs typeface="Calibri" panose="020F0502020204030204" pitchFamily="34" charset="0"/>
              </a:defRPr>
            </a:lvl2pPr>
            <a:lvl3pPr marL="1143000" indent="-228600">
              <a:buSzPct val="120000"/>
              <a:buFont typeface="Arial" panose="020B0604020202020204" pitchFamily="34" charset="0"/>
              <a:buChar char="•"/>
              <a:defRPr b="0" i="0">
                <a:latin typeface="Calibri" panose="020F0502020204030204" pitchFamily="34" charset="0"/>
                <a:ea typeface="Calibri" panose="020F0502020204030204" pitchFamily="34" charset="0"/>
                <a:cs typeface="Calibri" panose="020F0502020204030204" pitchFamily="34" charset="0"/>
              </a:defRPr>
            </a:lvl3pPr>
            <a:lvl4pPr marL="1543050" indent="-171450">
              <a:buSzPct val="120000"/>
              <a:buFont typeface="Arial" panose="020B0604020202020204" pitchFamily="34" charset="0"/>
              <a:buChar char="•"/>
              <a:defRPr sz="1800" b="0" i="0">
                <a:latin typeface="Calibri" panose="020F0502020204030204" pitchFamily="34" charset="0"/>
                <a:ea typeface="Calibri" panose="020F0502020204030204" pitchFamily="34" charset="0"/>
                <a:cs typeface="Calibri" panose="020F0502020204030204" pitchFamily="34" charset="0"/>
              </a:defRPr>
            </a:lvl4pPr>
            <a:lvl5pPr>
              <a:buSzPct val="120000"/>
              <a:defRPr b="0" i="0">
                <a:latin typeface="Calibri" panose="020F0502020204030204" pitchFamily="34" charset="0"/>
                <a:ea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6272C1F6-F85B-794F-8C35-018FB5EA5B88}"/>
              </a:ext>
            </a:extLst>
          </p:cNvPr>
          <p:cNvSpPr txBox="1"/>
          <p:nvPr userDrawn="1"/>
        </p:nvSpPr>
        <p:spPr>
          <a:xfrm>
            <a:off x="8469443" y="6685613"/>
            <a:ext cx="184731" cy="369332"/>
          </a:xfrm>
          <a:prstGeom prst="rect">
            <a:avLst/>
          </a:prstGeom>
          <a:noFill/>
          <a:ln>
            <a:noFill/>
          </a:ln>
        </p:spPr>
        <p:txBody>
          <a:bodyPr wrap="none" rtlCol="0">
            <a:spAutoFit/>
          </a:bodyPr>
          <a:lstStyle/>
          <a:p>
            <a:endParaRPr lang="en-US" dirty="0"/>
          </a:p>
        </p:txBody>
      </p:sp>
      <p:sp>
        <p:nvSpPr>
          <p:cNvPr id="5" name="Rectangle 4">
            <a:extLst>
              <a:ext uri="{FF2B5EF4-FFF2-40B4-BE49-F238E27FC236}">
                <a16:creationId xmlns:a16="http://schemas.microsoft.com/office/drawing/2014/main" id="{D6EC0954-7018-7E47-9947-3DD6D9537683}"/>
              </a:ext>
            </a:extLst>
          </p:cNvPr>
          <p:cNvSpPr/>
          <p:nvPr userDrawn="1"/>
        </p:nvSpPr>
        <p:spPr>
          <a:xfrm>
            <a:off x="8312131" y="6516172"/>
            <a:ext cx="463588" cy="369332"/>
          </a:xfrm>
          <a:prstGeom prst="rect">
            <a:avLst/>
          </a:prstGeom>
        </p:spPr>
        <p:txBody>
          <a:bodyPr wrap="none">
            <a:spAutoFit/>
          </a:bodyPr>
          <a:lstStyle/>
          <a:p>
            <a:fld id="{8B82DB86-37F9-954E-8F10-00623E1FD261}" type="slidenum">
              <a:rPr lang="en-US" sz="1800" b="0" smtClean="0">
                <a:solidFill>
                  <a:srgbClr val="2A40E2"/>
                </a:solidFill>
                <a:latin typeface="Gill Sans" charset="0"/>
                <a:cs typeface="Gill Sans" charset="0"/>
              </a:rPr>
              <a:pPr/>
              <a:t>‹#›</a:t>
            </a:fld>
            <a:endParaRPr lang="en-US" dirty="0"/>
          </a:p>
        </p:txBody>
      </p:sp>
    </p:spTree>
    <p:extLst>
      <p:ext uri="{BB962C8B-B14F-4D97-AF65-F5344CB8AC3E}">
        <p14:creationId xmlns:p14="http://schemas.microsoft.com/office/powerpoint/2010/main" val="229218968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a:t>Click to edit Master title style</a:t>
            </a:r>
          </a:p>
        </p:txBody>
      </p:sp>
      <p:sp>
        <p:nvSpPr>
          <p:cNvPr id="3" name="Text Placeholder 2"/>
          <p:cNvSpPr>
            <a:spLocks noGrp="1"/>
          </p:cNvSpPr>
          <p:nvPr>
            <p:ph type="body" sz="half" idx="1"/>
          </p:nvPr>
        </p:nvSpPr>
        <p:spPr>
          <a:xfrm>
            <a:off x="609600" y="914400"/>
            <a:ext cx="38862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2C34-F2BA-E541-A50D-062F88F8F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88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atin typeface="Calibri" panose="020F0502020204030204" pitchFamily="34" charset="0"/>
                <a:cs typeface="Calibri" panose="020F0502020204030204" pitchFamily="34" charset="0"/>
              </a:defRPr>
            </a:lvl1pPr>
          </a:lstStyle>
          <a:p>
            <a:pPr lvl="0"/>
            <a:r>
              <a:rPr lang="en-US" noProof="0"/>
              <a:t>Click to edit Master title style</a:t>
            </a:r>
            <a:endParaRPr lang="en-US" noProof="0" dirty="0"/>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Calibri" panose="020F0502020204030204" pitchFamily="34" charset="0"/>
                <a:cs typeface="Calibri" panose="020F0502020204030204" pitchFamily="34" charset="0"/>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0300691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sz="half" idx="1"/>
          </p:nvPr>
        </p:nvSpPr>
        <p:spPr>
          <a:xfrm>
            <a:off x="609600" y="914400"/>
            <a:ext cx="3886200" cy="5105400"/>
          </a:xfrm>
        </p:spPr>
        <p:txBody>
          <a:bodyPr/>
          <a:lstStyle>
            <a:lvl1pPr>
              <a:defRPr sz="28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lvl1pPr>
              <a:defRPr sz="28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3875" y="174519"/>
            <a:ext cx="71628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dirty="0"/>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1" name="Text Box 7"/>
          <p:cNvSpPr txBox="1">
            <a:spLocks noChangeArrowheads="1"/>
          </p:cNvSpPr>
          <p:nvPr userDrawn="1"/>
        </p:nvSpPr>
        <p:spPr bwMode="auto">
          <a:xfrm>
            <a:off x="533400" y="6432762"/>
            <a:ext cx="997495"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a:solidFill>
                  <a:srgbClr val="2A40E2"/>
                </a:solidFill>
                <a:latin typeface="Gill Sans" charset="0"/>
                <a:cs typeface="Gill Sans" charset="0"/>
              </a:rPr>
              <a:t>Ravi Mittal </a:t>
            </a:r>
          </a:p>
        </p:txBody>
      </p:sp>
      <p:sp>
        <p:nvSpPr>
          <p:cNvPr id="2" name="Rectangle 1">
            <a:extLst>
              <a:ext uri="{FF2B5EF4-FFF2-40B4-BE49-F238E27FC236}">
                <a16:creationId xmlns:a16="http://schemas.microsoft.com/office/drawing/2014/main" id="{50DB934F-A9E5-C647-BF9E-E36E6FE942FE}"/>
              </a:ext>
            </a:extLst>
          </p:cNvPr>
          <p:cNvSpPr/>
          <p:nvPr userDrawn="1"/>
        </p:nvSpPr>
        <p:spPr>
          <a:xfrm>
            <a:off x="8312131" y="6516172"/>
            <a:ext cx="463588" cy="369332"/>
          </a:xfrm>
          <a:prstGeom prst="rect">
            <a:avLst/>
          </a:prstGeom>
        </p:spPr>
        <p:txBody>
          <a:bodyPr wrap="none">
            <a:spAutoFit/>
          </a:bodyPr>
          <a:lstStyle/>
          <a:p>
            <a:fld id="{8B82DB86-37F9-954E-8F10-00623E1FD261}" type="slidenum">
              <a:rPr lang="en-US" sz="1800" b="0" smtClean="0">
                <a:solidFill>
                  <a:srgbClr val="2A40E2"/>
                </a:solidFill>
                <a:latin typeface="Gill Sans" charset="0"/>
                <a:cs typeface="Gill Sans" charset="0"/>
              </a:rPr>
              <a:pPr/>
              <a:t>‹#›</a:t>
            </a:fld>
            <a:endParaRPr lang="en-US" dirty="0"/>
          </a:p>
        </p:txBody>
      </p:sp>
    </p:spTree>
  </p:cSld>
  <p:clrMap bg1="lt1" tx1="dk1" bg2="lt2" tx2="dk2" accent1="accent1" accent2="accent2" accent3="accent3" accent4="accent4" accent5="accent5" accent6="accent6" hlink="hlink" folHlink="folHlink"/>
  <p:sldLayoutIdLst>
    <p:sldLayoutId id="2147483727" r:id="rId1"/>
    <p:sldLayoutId id="2147483738"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Lst>
  <p:transition/>
  <p:txStyles>
    <p:titleStyle>
      <a:lvl1pPr algn="l" rtl="0" eaLnBrk="1" fontAlgn="base" hangingPunct="1">
        <a:lnSpc>
          <a:spcPct val="90000"/>
        </a:lnSpc>
        <a:spcBef>
          <a:spcPct val="0"/>
        </a:spcBef>
        <a:spcAft>
          <a:spcPct val="0"/>
        </a:spcAft>
        <a:defRPr sz="3200" b="1">
          <a:solidFill>
            <a:schemeClr val="accent1">
              <a:lumMod val="50000"/>
            </a:schemeClr>
          </a:solidFill>
          <a:latin typeface="Calibri" panose="020F0502020204030204" pitchFamily="34" charset="0"/>
          <a:ea typeface="ＭＳ Ｐゴシック" charset="0"/>
          <a:cs typeface="Calibri" panose="020F0502020204030204" pitchFamily="34" charset="0"/>
        </a:defRPr>
      </a:lvl1pPr>
      <a:lvl2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1" fontAlgn="base" hangingPunct="1">
        <a:lnSpc>
          <a:spcPct val="90000"/>
        </a:lnSpc>
        <a:spcBef>
          <a:spcPct val="0"/>
        </a:spcBef>
        <a:spcAft>
          <a:spcPct val="0"/>
        </a:spcAft>
        <a:defRPr sz="2400" b="1">
          <a:solidFill>
            <a:srgbClr val="2A40E2"/>
          </a:solidFill>
          <a:latin typeface="Comic Sans MS" pitchFamily="66" charset="0"/>
        </a:defRPr>
      </a:lvl6pPr>
      <a:lvl7pPr marL="914400" algn="ctr" rtl="0" eaLnBrk="1" fontAlgn="base" hangingPunct="1">
        <a:lnSpc>
          <a:spcPct val="90000"/>
        </a:lnSpc>
        <a:spcBef>
          <a:spcPct val="0"/>
        </a:spcBef>
        <a:spcAft>
          <a:spcPct val="0"/>
        </a:spcAft>
        <a:defRPr sz="2400" b="1">
          <a:solidFill>
            <a:srgbClr val="2A40E2"/>
          </a:solidFill>
          <a:latin typeface="Comic Sans MS" pitchFamily="66" charset="0"/>
        </a:defRPr>
      </a:lvl7pPr>
      <a:lvl8pPr marL="1371600" algn="ctr" rtl="0" eaLnBrk="1" fontAlgn="base" hangingPunct="1">
        <a:lnSpc>
          <a:spcPct val="90000"/>
        </a:lnSpc>
        <a:spcBef>
          <a:spcPct val="0"/>
        </a:spcBef>
        <a:spcAft>
          <a:spcPct val="0"/>
        </a:spcAft>
        <a:defRPr sz="2400" b="1">
          <a:solidFill>
            <a:srgbClr val="2A40E2"/>
          </a:solidFill>
          <a:latin typeface="Comic Sans MS" pitchFamily="66" charset="0"/>
        </a:defRPr>
      </a:lvl8pPr>
      <a:lvl9pPr marL="1828800" algn="ctr" rtl="0" eaLnBrk="1" fontAlgn="base" hangingPunct="1">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1" fontAlgn="base" hangingPunct="1">
        <a:lnSpc>
          <a:spcPct val="90000"/>
        </a:lnSpc>
        <a:spcBef>
          <a:spcPct val="30000"/>
        </a:spcBef>
        <a:spcAft>
          <a:spcPct val="0"/>
        </a:spcAft>
        <a:buClr>
          <a:schemeClr val="accent1">
            <a:lumMod val="50000"/>
          </a:schemeClr>
        </a:buClr>
        <a:buSzPct val="110000"/>
        <a:buChar char="•"/>
        <a:defRPr sz="2400">
          <a:solidFill>
            <a:schemeClr val="tx1"/>
          </a:solidFill>
          <a:latin typeface="Calibri" panose="020F0502020204030204" pitchFamily="34" charset="0"/>
          <a:ea typeface="ＭＳ Ｐゴシック"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C00000"/>
        </a:buClr>
        <a:buSzPct val="110000"/>
        <a:buFont typeface="Arial" panose="020B0604020202020204" pitchFamily="34" charset="0"/>
        <a:buChar char="•"/>
        <a:defRPr sz="2200">
          <a:solidFill>
            <a:schemeClr val="tx1"/>
          </a:solidFill>
          <a:latin typeface="Calibri" panose="020F0502020204030204" pitchFamily="34" charset="0"/>
          <a:ea typeface="Gill Sans"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a:solidFill>
            <a:schemeClr val="tx1"/>
          </a:solidFill>
          <a:latin typeface="Calibri" panose="020F0502020204030204" pitchFamily="34" charset="0"/>
          <a:ea typeface="Gill Sans"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Char char="•"/>
        <a:defRPr sz="1800">
          <a:solidFill>
            <a:schemeClr val="tx1"/>
          </a:solidFill>
          <a:latin typeface="Calibri" panose="020F0502020204030204" pitchFamily="34" charset="0"/>
          <a:ea typeface="Gill Sans"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a:solidFill>
            <a:schemeClr val="tx1"/>
          </a:solidFill>
          <a:latin typeface="Calibri" panose="020F0502020204030204" pitchFamily="34" charset="0"/>
          <a:ea typeface="Gill Sans"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wmf"/><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tiff"/><Relationship Id="rId4" Type="http://schemas.openxmlformats.org/officeDocument/2006/relationships/tags" Target="../tags/tag4.xml"/><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196752"/>
            <a:ext cx="7848600" cy="2057400"/>
          </a:xfrm>
        </p:spPr>
        <p:txBody>
          <a:bodyPr/>
          <a:lstStyle/>
          <a:p>
            <a:pPr>
              <a:defRPr/>
            </a:pPr>
            <a:br>
              <a:rPr lang="en-US" sz="3000" dirty="0"/>
            </a:br>
            <a:r>
              <a:rPr lang="en-US" sz="3000" dirty="0">
                <a:solidFill>
                  <a:srgbClr val="FF0000"/>
                </a:solidFill>
              </a:rPr>
              <a:t>CS 310  Operating Systems </a:t>
            </a:r>
            <a:br>
              <a:rPr lang="en-US" sz="3000" dirty="0"/>
            </a:br>
            <a:br>
              <a:rPr lang="en-US" sz="3000" dirty="0"/>
            </a:br>
            <a:r>
              <a:rPr lang="en-US" sz="2400" dirty="0"/>
              <a:t>Lecture 39: Device Drivers – Concept and Functions</a:t>
            </a:r>
          </a:p>
        </p:txBody>
      </p:sp>
      <p:sp>
        <p:nvSpPr>
          <p:cNvPr id="3075" name="Rectangle 3"/>
          <p:cNvSpPr>
            <a:spLocks noGrp="1" noChangeArrowheads="1"/>
          </p:cNvSpPr>
          <p:nvPr>
            <p:ph type="subTitle" idx="1"/>
          </p:nvPr>
        </p:nvSpPr>
        <p:spPr>
          <a:xfrm>
            <a:off x="609600" y="4191000"/>
            <a:ext cx="8001000" cy="1447800"/>
          </a:xfrm>
        </p:spPr>
        <p:txBody>
          <a:bodyPr/>
          <a:lstStyle/>
          <a:p>
            <a:pPr marL="285750" indent="-285750" algn="r">
              <a:defRPr/>
            </a:pPr>
            <a:r>
              <a:rPr lang="en-US" altLang="en-US" dirty="0">
                <a:solidFill>
                  <a:schemeClr val="accent1">
                    <a:lumMod val="50000"/>
                  </a:schemeClr>
                </a:solidFill>
                <a:ea typeface="Gill Sans" charset="0"/>
              </a:rPr>
              <a:t>Ravi Mittal</a:t>
            </a:r>
          </a:p>
          <a:p>
            <a:pPr marL="285750" indent="-285750" algn="r">
              <a:defRPr/>
            </a:pPr>
            <a:r>
              <a:rPr lang="en-US" altLang="en-US" dirty="0">
                <a:solidFill>
                  <a:schemeClr val="accent1">
                    <a:lumMod val="50000"/>
                  </a:schemeClr>
                </a:solidFill>
                <a:ea typeface="Gill Sans" charset="0"/>
              </a:rPr>
              <a:t>IIT Goa</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4" y="244759"/>
            <a:ext cx="8620125" cy="463159"/>
          </a:xfrm>
        </p:spPr>
        <p:txBody>
          <a:bodyPr>
            <a:normAutofit fontScale="90000"/>
          </a:bodyPr>
          <a:lstStyle/>
          <a:p>
            <a:pPr lvl="0"/>
            <a:r>
              <a:rPr lang="en-US" dirty="0"/>
              <a:t>Communication between the CPU and the I/O devices</a:t>
            </a:r>
          </a:p>
        </p:txBody>
      </p:sp>
      <p:sp>
        <p:nvSpPr>
          <p:cNvPr id="205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2049" name="Group 1"/>
          <p:cNvGrpSpPr>
            <a:grpSpLocks noChangeAspect="1"/>
          </p:cNvGrpSpPr>
          <p:nvPr/>
        </p:nvGrpSpPr>
        <p:grpSpPr bwMode="auto">
          <a:xfrm>
            <a:off x="598714" y="1637569"/>
            <a:ext cx="8056582" cy="3783517"/>
            <a:chOff x="2916" y="5615"/>
            <a:chExt cx="7200" cy="3382"/>
          </a:xfrm>
        </p:grpSpPr>
        <p:sp>
          <p:nvSpPr>
            <p:cNvPr id="2055" name="AutoShape 7"/>
            <p:cNvSpPr>
              <a:spLocks noChangeAspect="1" noChangeArrowheads="1" noTextEdit="1"/>
            </p:cNvSpPr>
            <p:nvPr/>
          </p:nvSpPr>
          <p:spPr bwMode="auto">
            <a:xfrm>
              <a:off x="2916" y="5615"/>
              <a:ext cx="7200" cy="3382"/>
            </a:xfrm>
            <a:prstGeom prst="rect">
              <a:avLst/>
            </a:prstGeom>
            <a:noFill/>
          </p:spPr>
          <p:txBody>
            <a:bodyPr vert="horz" wrap="square" lIns="91440" tIns="45720" rIns="91440" bIns="45720" numCol="1" anchor="t" anchorCtr="0" compatLnSpc="1">
              <a:prstTxWarp prst="textNoShape">
                <a:avLst/>
              </a:prstTxWarp>
            </a:bodyPr>
            <a:lstStyle/>
            <a:p>
              <a:endParaRPr lang="en-US" sz="3200"/>
            </a:p>
          </p:txBody>
        </p:sp>
        <p:sp>
          <p:nvSpPr>
            <p:cNvPr id="2054" name="Text Box 6"/>
            <p:cNvSpPr txBox="1">
              <a:spLocks noChangeArrowheads="1"/>
            </p:cNvSpPr>
            <p:nvPr/>
          </p:nvSpPr>
          <p:spPr bwMode="auto">
            <a:xfrm>
              <a:off x="5291" y="7036"/>
              <a:ext cx="2090" cy="57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Device Controller</a:t>
              </a:r>
              <a:endParaRPr kumimoji="0" lang="en-US" sz="3200" b="0" i="0" u="none" strike="noStrike" cap="none" normalizeH="0" baseline="0">
                <a:ln>
                  <a:noFill/>
                </a:ln>
                <a:solidFill>
                  <a:schemeClr val="tx1"/>
                </a:solidFill>
                <a:effectLst/>
                <a:latin typeface="Arial" pitchFamily="34" charset="0"/>
                <a:cs typeface="Arial" pitchFamily="34" charset="0"/>
              </a:endParaRPr>
            </a:p>
          </p:txBody>
        </p:sp>
        <p:sp>
          <p:nvSpPr>
            <p:cNvPr id="2053" name="Text Box 5"/>
            <p:cNvSpPr txBox="1">
              <a:spLocks noChangeArrowheads="1"/>
            </p:cNvSpPr>
            <p:nvPr/>
          </p:nvSpPr>
          <p:spPr bwMode="auto">
            <a:xfrm>
              <a:off x="5301" y="8151"/>
              <a:ext cx="2070" cy="7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Input/Output Device</a:t>
              </a:r>
              <a:endParaRPr kumimoji="0" lang="en-US" sz="3200" b="0" i="0" u="none" strike="noStrike" cap="none" normalizeH="0" baseline="0">
                <a:ln>
                  <a:noFill/>
                </a:ln>
                <a:solidFill>
                  <a:schemeClr val="tx1"/>
                </a:solidFill>
                <a:effectLst/>
                <a:latin typeface="Arial" pitchFamily="34" charset="0"/>
                <a:cs typeface="Arial" pitchFamily="34" charset="0"/>
              </a:endParaRPr>
            </a:p>
          </p:txBody>
        </p:sp>
        <p:sp>
          <p:nvSpPr>
            <p:cNvPr id="2052" name="Text Box 4"/>
            <p:cNvSpPr txBox="1">
              <a:spLocks noChangeArrowheads="1"/>
            </p:cNvSpPr>
            <p:nvPr/>
          </p:nvSpPr>
          <p:spPr bwMode="auto">
            <a:xfrm>
              <a:off x="5291" y="5761"/>
              <a:ext cx="2090" cy="7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Arial" pitchFamily="34" charset="0"/>
                  <a:ea typeface="Times New Roman" pitchFamily="18" charset="0"/>
                  <a:cs typeface="Arial" pitchFamily="34" charset="0"/>
                </a:rPr>
                <a:t>Computer</a:t>
              </a:r>
              <a:endParaRPr kumimoji="0" lang="en-US" sz="3200" b="0" i="0" u="none" strike="noStrike" cap="none" normalizeH="0" baseline="0">
                <a:ln>
                  <a:noFill/>
                </a:ln>
                <a:solidFill>
                  <a:schemeClr val="tx1"/>
                </a:solidFill>
                <a:effectLst/>
                <a:latin typeface="Arial" pitchFamily="34" charset="0"/>
                <a:cs typeface="Arial" pitchFamily="34" charset="0"/>
              </a:endParaRPr>
            </a:p>
          </p:txBody>
        </p:sp>
        <p:sp>
          <p:nvSpPr>
            <p:cNvPr id="2051" name="Line 3"/>
            <p:cNvSpPr>
              <a:spLocks noChangeShapeType="1"/>
            </p:cNvSpPr>
            <p:nvPr/>
          </p:nvSpPr>
          <p:spPr bwMode="auto">
            <a:xfrm>
              <a:off x="6336" y="6491"/>
              <a:ext cx="0" cy="545"/>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3200"/>
            </a:p>
          </p:txBody>
        </p:sp>
        <p:sp>
          <p:nvSpPr>
            <p:cNvPr id="2050" name="Line 2"/>
            <p:cNvSpPr>
              <a:spLocks noChangeShapeType="1"/>
            </p:cNvSpPr>
            <p:nvPr/>
          </p:nvSpPr>
          <p:spPr bwMode="auto">
            <a:xfrm>
              <a:off x="6336" y="7606"/>
              <a:ext cx="0" cy="545"/>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85512795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6200" y="1607188"/>
            <a:ext cx="8915400" cy="3810002"/>
          </a:xfrm>
          <a:prstGeom prst="rect">
            <a:avLst/>
          </a:prstGeom>
          <a:solidFill>
            <a:schemeClr val="accent1">
              <a:lumMod val="40000"/>
              <a:lumOff val="60000"/>
            </a:schemeClr>
          </a:solidFill>
          <a:ln w="28575" cap="flat" cmpd="sng" algn="ctr">
            <a:solidFill>
              <a:schemeClr val="tx1"/>
            </a:solidFill>
            <a:prstDash val="sys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2" name="Title 1"/>
          <p:cNvSpPr>
            <a:spLocks noGrp="1"/>
          </p:cNvSpPr>
          <p:nvPr>
            <p:ph type="title"/>
          </p:nvPr>
        </p:nvSpPr>
        <p:spPr>
          <a:xfrm>
            <a:off x="523874" y="174519"/>
            <a:ext cx="8331498" cy="533400"/>
          </a:xfrm>
        </p:spPr>
        <p:txBody>
          <a:bodyPr/>
          <a:lstStyle/>
          <a:p>
            <a:r>
              <a:rPr lang="en-US" sz="3600" dirty="0"/>
              <a:t>Kernel Device Structure</a:t>
            </a:r>
          </a:p>
        </p:txBody>
      </p:sp>
      <p:sp>
        <p:nvSpPr>
          <p:cNvPr id="4" name="Rectangle 3"/>
          <p:cNvSpPr/>
          <p:nvPr/>
        </p:nvSpPr>
        <p:spPr bwMode="auto">
          <a:xfrm>
            <a:off x="247382" y="838200"/>
            <a:ext cx="8591817" cy="4572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charset="0"/>
                <a:ea typeface="Gill Sans" charset="0"/>
                <a:cs typeface="Gill Sans" charset="0"/>
              </a:rPr>
              <a:t>The System Call Interface</a:t>
            </a:r>
          </a:p>
        </p:txBody>
      </p:sp>
      <p:sp>
        <p:nvSpPr>
          <p:cNvPr id="5" name="Rectangle 4"/>
          <p:cNvSpPr/>
          <p:nvPr/>
        </p:nvSpPr>
        <p:spPr bwMode="auto">
          <a:xfrm>
            <a:off x="228600" y="1797689"/>
            <a:ext cx="1615225" cy="8763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u="none" strike="noStrike" cap="none" normalizeH="0" baseline="0" dirty="0">
                <a:ln>
                  <a:noFill/>
                </a:ln>
                <a:solidFill>
                  <a:schemeClr val="tx1"/>
                </a:solidFill>
                <a:effectLst/>
                <a:latin typeface="Gill Sans" charset="0"/>
                <a:ea typeface="Gill Sans" charset="0"/>
                <a:cs typeface="Gill Sans" charset="0"/>
              </a:rPr>
              <a:t>Process</a:t>
            </a:r>
          </a:p>
          <a:p>
            <a:pPr marL="0" marR="0" indent="0" algn="ctr" defTabSz="914400" rtl="0" eaLnBrk="0" fontAlgn="base" latinLnBrk="0" hangingPunct="0">
              <a:lnSpc>
                <a:spcPct val="100000"/>
              </a:lnSpc>
              <a:spcBef>
                <a:spcPct val="0"/>
              </a:spcBef>
              <a:spcAft>
                <a:spcPct val="0"/>
              </a:spcAft>
              <a:buClrTx/>
              <a:buSzTx/>
              <a:buFontTx/>
              <a:buNone/>
              <a:tabLst/>
            </a:pPr>
            <a:r>
              <a:rPr lang="en-US" sz="1900" b="0" dirty="0">
                <a:latin typeface="Gill Sans" charset="0"/>
                <a:ea typeface="Gill Sans" charset="0"/>
                <a:cs typeface="Gill Sans" charset="0"/>
              </a:rPr>
              <a:t>Management</a:t>
            </a:r>
            <a:endParaRPr kumimoji="0" lang="en-US" sz="1900" b="0" u="none" strike="noStrike" cap="none" normalizeH="0" baseline="0" dirty="0">
              <a:ln>
                <a:noFill/>
              </a:ln>
              <a:solidFill>
                <a:schemeClr val="tx1"/>
              </a:solidFill>
              <a:effectLst/>
              <a:latin typeface="Gill Sans" charset="0"/>
              <a:ea typeface="Gill Sans" charset="0"/>
              <a:cs typeface="Gill Sans" charset="0"/>
            </a:endParaRPr>
          </a:p>
        </p:txBody>
      </p:sp>
      <p:sp>
        <p:nvSpPr>
          <p:cNvPr id="6" name="Rectangle 5"/>
          <p:cNvSpPr/>
          <p:nvPr/>
        </p:nvSpPr>
        <p:spPr bwMode="auto">
          <a:xfrm>
            <a:off x="1977444" y="1797689"/>
            <a:ext cx="1615225" cy="8763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900" b="0" dirty="0">
                <a:latin typeface="Gill Sans" charset="0"/>
                <a:ea typeface="Gill Sans" charset="0"/>
                <a:cs typeface="Gill Sans" charset="0"/>
              </a:rPr>
              <a:t>Memory</a:t>
            </a:r>
            <a:br>
              <a:rPr lang="en-US" sz="1900" b="0" dirty="0">
                <a:latin typeface="Gill Sans" charset="0"/>
                <a:ea typeface="Gill Sans" charset="0"/>
                <a:cs typeface="Gill Sans" charset="0"/>
              </a:rPr>
            </a:br>
            <a:r>
              <a:rPr lang="en-US" sz="1900" b="0" dirty="0">
                <a:latin typeface="Gill Sans" charset="0"/>
                <a:ea typeface="Gill Sans" charset="0"/>
                <a:cs typeface="Gill Sans" charset="0"/>
              </a:rPr>
              <a:t>Management</a:t>
            </a:r>
            <a:endParaRPr kumimoji="0" lang="en-US" sz="1900" b="0" u="none" strike="noStrike" cap="none" normalizeH="0" baseline="0" dirty="0">
              <a:ln>
                <a:noFill/>
              </a:ln>
              <a:solidFill>
                <a:schemeClr val="tx1"/>
              </a:solidFill>
              <a:effectLst/>
              <a:latin typeface="Gill Sans" charset="0"/>
              <a:ea typeface="Gill Sans" charset="0"/>
              <a:cs typeface="Gill Sans" charset="0"/>
            </a:endParaRPr>
          </a:p>
        </p:txBody>
      </p:sp>
      <p:sp>
        <p:nvSpPr>
          <p:cNvPr id="7" name="Rectangle 6"/>
          <p:cNvSpPr/>
          <p:nvPr/>
        </p:nvSpPr>
        <p:spPr bwMode="auto">
          <a:xfrm>
            <a:off x="3741987" y="1797689"/>
            <a:ext cx="1615225" cy="8763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u="none" strike="noStrike" cap="none" normalizeH="0" baseline="0" dirty="0">
                <a:ln>
                  <a:noFill/>
                </a:ln>
                <a:solidFill>
                  <a:schemeClr val="tx1"/>
                </a:solidFill>
                <a:effectLst/>
                <a:latin typeface="Gill Sans" charset="0"/>
                <a:ea typeface="Gill Sans" charset="0"/>
                <a:cs typeface="Gill Sans" charset="0"/>
              </a:rPr>
              <a:t>File systems</a:t>
            </a:r>
          </a:p>
        </p:txBody>
      </p:sp>
      <p:sp>
        <p:nvSpPr>
          <p:cNvPr id="8" name="Rectangle 7"/>
          <p:cNvSpPr/>
          <p:nvPr/>
        </p:nvSpPr>
        <p:spPr bwMode="auto">
          <a:xfrm>
            <a:off x="5475132" y="1797689"/>
            <a:ext cx="1615225" cy="8763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u="none" strike="noStrike" cap="none" normalizeH="0" baseline="0" dirty="0">
                <a:ln>
                  <a:noFill/>
                </a:ln>
                <a:solidFill>
                  <a:schemeClr val="tx1"/>
                </a:solidFill>
                <a:effectLst/>
                <a:latin typeface="Gill Sans" charset="0"/>
                <a:ea typeface="Gill Sans" charset="0"/>
                <a:cs typeface="Gill Sans" charset="0"/>
              </a:rPr>
              <a:t>Device</a:t>
            </a:r>
            <a:br>
              <a:rPr kumimoji="0" lang="en-US" sz="1900" b="0" u="none" strike="noStrike" cap="none" normalizeH="0" baseline="0" dirty="0">
                <a:ln>
                  <a:noFill/>
                </a:ln>
                <a:solidFill>
                  <a:schemeClr val="tx1"/>
                </a:solidFill>
                <a:effectLst/>
                <a:latin typeface="Gill Sans" charset="0"/>
                <a:ea typeface="Gill Sans" charset="0"/>
                <a:cs typeface="Gill Sans" charset="0"/>
              </a:rPr>
            </a:br>
            <a:r>
              <a:rPr kumimoji="0" lang="en-US" sz="1900" b="0" u="none" strike="noStrike" cap="none" normalizeH="0" baseline="0" dirty="0">
                <a:ln>
                  <a:noFill/>
                </a:ln>
                <a:solidFill>
                  <a:schemeClr val="tx1"/>
                </a:solidFill>
                <a:effectLst/>
                <a:latin typeface="Gill Sans" charset="0"/>
                <a:ea typeface="Gill Sans" charset="0"/>
                <a:cs typeface="Gill Sans" charset="0"/>
              </a:rPr>
              <a:t>Control</a:t>
            </a:r>
          </a:p>
        </p:txBody>
      </p:sp>
      <p:sp>
        <p:nvSpPr>
          <p:cNvPr id="9" name="Rectangle 8"/>
          <p:cNvSpPr/>
          <p:nvPr/>
        </p:nvSpPr>
        <p:spPr bwMode="auto">
          <a:xfrm>
            <a:off x="7223975" y="1797689"/>
            <a:ext cx="1615225" cy="8763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900" b="0" u="none" strike="noStrike" cap="none" normalizeH="0" baseline="0" dirty="0">
                <a:ln>
                  <a:noFill/>
                </a:ln>
                <a:solidFill>
                  <a:schemeClr val="tx1"/>
                </a:solidFill>
                <a:effectLst/>
                <a:latin typeface="Gill Sans" charset="0"/>
                <a:ea typeface="Gill Sans" charset="0"/>
                <a:cs typeface="Gill Sans" charset="0"/>
              </a:rPr>
              <a:t>Networking</a:t>
            </a:r>
          </a:p>
        </p:txBody>
      </p:sp>
      <p:sp>
        <p:nvSpPr>
          <p:cNvPr id="15" name="Rectangle 14"/>
          <p:cNvSpPr/>
          <p:nvPr/>
        </p:nvSpPr>
        <p:spPr bwMode="auto">
          <a:xfrm>
            <a:off x="247382" y="3207389"/>
            <a:ext cx="1615225"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charset="0"/>
                <a:ea typeface="Gill Sans" charset="0"/>
                <a:cs typeface="Gill Sans" charset="0"/>
              </a:rPr>
              <a:t>Architecture</a:t>
            </a:r>
          </a:p>
          <a:p>
            <a:pPr marL="0" marR="0" indent="0" algn="ctr" defTabSz="914400" rtl="0" eaLnBrk="0" fontAlgn="base" latinLnBrk="0" hangingPunct="0">
              <a:lnSpc>
                <a:spcPct val="100000"/>
              </a:lnSpc>
              <a:spcBef>
                <a:spcPct val="0"/>
              </a:spcBef>
              <a:spcAft>
                <a:spcPct val="0"/>
              </a:spcAft>
              <a:buClrTx/>
              <a:buSzTx/>
              <a:buFontTx/>
              <a:buNone/>
              <a:tabLst/>
            </a:pPr>
            <a:r>
              <a:rPr lang="en-US" sz="2000" b="0" dirty="0">
                <a:latin typeface="Gill Sans" charset="0"/>
                <a:ea typeface="Gill Sans" charset="0"/>
                <a:cs typeface="Gill Sans" charset="0"/>
              </a:rPr>
              <a:t>Dependent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charset="0"/>
                <a:ea typeface="Gill Sans" charset="0"/>
                <a:cs typeface="Gill Sans" charset="0"/>
              </a:rPr>
              <a:t>Code</a:t>
            </a:r>
          </a:p>
        </p:txBody>
      </p:sp>
      <p:sp>
        <p:nvSpPr>
          <p:cNvPr id="16" name="Rectangle 15"/>
          <p:cNvSpPr/>
          <p:nvPr/>
        </p:nvSpPr>
        <p:spPr bwMode="auto">
          <a:xfrm>
            <a:off x="1996226" y="3207389"/>
            <a:ext cx="1615225"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a:latin typeface="Gill Sans" charset="0"/>
                <a:ea typeface="Gill Sans" charset="0"/>
                <a:cs typeface="Gill Sans" charset="0"/>
              </a:rPr>
              <a:t>Memory</a:t>
            </a:r>
            <a:br>
              <a:rPr lang="en-US" sz="2000" b="0" dirty="0">
                <a:latin typeface="Gill Sans" charset="0"/>
                <a:ea typeface="Gill Sans" charset="0"/>
                <a:cs typeface="Gill Sans" charset="0"/>
              </a:rPr>
            </a:br>
            <a:r>
              <a:rPr lang="en-US" sz="2000" b="0" dirty="0">
                <a:latin typeface="Gill Sans" charset="0"/>
                <a:ea typeface="Gill Sans" charset="0"/>
                <a:cs typeface="Gill Sans" charset="0"/>
              </a:rPr>
              <a:t>Manager</a:t>
            </a:r>
            <a:endParaRPr kumimoji="0" lang="en-US" sz="2000" b="0" u="none" strike="noStrike" cap="none" normalizeH="0" baseline="0" dirty="0">
              <a:ln>
                <a:noFill/>
              </a:ln>
              <a:solidFill>
                <a:schemeClr val="tx1"/>
              </a:solidFill>
              <a:effectLst/>
              <a:latin typeface="Gill Sans" charset="0"/>
              <a:ea typeface="Gill Sans" charset="0"/>
              <a:cs typeface="Gill Sans" charset="0"/>
            </a:endParaRPr>
          </a:p>
        </p:txBody>
      </p:sp>
      <p:sp>
        <p:nvSpPr>
          <p:cNvPr id="18" name="Rectangle 17"/>
          <p:cNvSpPr/>
          <p:nvPr/>
        </p:nvSpPr>
        <p:spPr bwMode="auto">
          <a:xfrm>
            <a:off x="5493914" y="3207389"/>
            <a:ext cx="1615225"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charset="0"/>
                <a:ea typeface="Gill Sans" charset="0"/>
                <a:cs typeface="Gill Sans" charset="0"/>
              </a:rPr>
              <a:t>Device</a:t>
            </a:r>
            <a:br>
              <a:rPr kumimoji="0" lang="en-US" sz="2000" b="0" u="none" strike="noStrike" cap="none" normalizeH="0" baseline="0" dirty="0">
                <a:ln>
                  <a:noFill/>
                </a:ln>
                <a:solidFill>
                  <a:schemeClr val="tx1"/>
                </a:solidFill>
                <a:effectLst/>
                <a:latin typeface="Gill Sans" charset="0"/>
                <a:ea typeface="Gill Sans" charset="0"/>
                <a:cs typeface="Gill Sans" charset="0"/>
              </a:rPr>
            </a:br>
            <a:r>
              <a:rPr kumimoji="0" lang="en-US" sz="2000" b="0" u="none" strike="noStrike" cap="none" normalizeH="0" baseline="0" dirty="0">
                <a:ln>
                  <a:noFill/>
                </a:ln>
                <a:solidFill>
                  <a:schemeClr val="tx1"/>
                </a:solidFill>
                <a:effectLst/>
                <a:latin typeface="Gill Sans" charset="0"/>
                <a:ea typeface="Gill Sans" charset="0"/>
                <a:cs typeface="Gill Sans" charset="0"/>
              </a:rPr>
              <a:t>Control</a:t>
            </a:r>
          </a:p>
        </p:txBody>
      </p:sp>
      <p:sp>
        <p:nvSpPr>
          <p:cNvPr id="21" name="Rectangle 20"/>
          <p:cNvSpPr/>
          <p:nvPr/>
        </p:nvSpPr>
        <p:spPr bwMode="auto">
          <a:xfrm>
            <a:off x="7223974" y="3207389"/>
            <a:ext cx="1615225" cy="9906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charset="0"/>
                <a:ea typeface="Gill Sans" charset="0"/>
                <a:cs typeface="Gill Sans" charset="0"/>
              </a:rPr>
              <a:t>Network</a:t>
            </a:r>
            <a:br>
              <a:rPr kumimoji="0" lang="en-US" sz="2000" b="0" u="none" strike="noStrike" cap="none" normalizeH="0" baseline="0" dirty="0">
                <a:ln>
                  <a:noFill/>
                </a:ln>
                <a:solidFill>
                  <a:schemeClr val="tx1"/>
                </a:solidFill>
                <a:effectLst/>
                <a:latin typeface="Gill Sans" charset="0"/>
                <a:ea typeface="Gill Sans" charset="0"/>
                <a:cs typeface="Gill Sans" charset="0"/>
              </a:rPr>
            </a:br>
            <a:r>
              <a:rPr kumimoji="0" lang="en-US" sz="2000" b="0" u="none" strike="noStrike" cap="none" normalizeH="0" baseline="0" dirty="0">
                <a:ln>
                  <a:noFill/>
                </a:ln>
                <a:solidFill>
                  <a:schemeClr val="tx1"/>
                </a:solidFill>
                <a:effectLst/>
                <a:latin typeface="Gill Sans" charset="0"/>
                <a:ea typeface="Gill Sans" charset="0"/>
                <a:cs typeface="Gill Sans" charset="0"/>
              </a:rPr>
              <a:t>Subsystem</a:t>
            </a:r>
          </a:p>
        </p:txBody>
      </p:sp>
      <p:grpSp>
        <p:nvGrpSpPr>
          <p:cNvPr id="40" name="Group 39"/>
          <p:cNvGrpSpPr/>
          <p:nvPr/>
        </p:nvGrpSpPr>
        <p:grpSpPr>
          <a:xfrm>
            <a:off x="3741987" y="3207389"/>
            <a:ext cx="1615225" cy="990600"/>
            <a:chOff x="3733800" y="3276600"/>
            <a:chExt cx="1615225" cy="990600"/>
          </a:xfrm>
        </p:grpSpPr>
        <p:sp>
          <p:nvSpPr>
            <p:cNvPr id="17" name="Rectangle 16"/>
            <p:cNvSpPr/>
            <p:nvPr/>
          </p:nvSpPr>
          <p:spPr bwMode="auto">
            <a:xfrm>
              <a:off x="3733800" y="3276600"/>
              <a:ext cx="1615225" cy="9906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u="none" strike="noStrike" cap="none" normalizeH="0" baseline="0" dirty="0">
                  <a:ln>
                    <a:noFill/>
                  </a:ln>
                  <a:solidFill>
                    <a:schemeClr val="tx1"/>
                  </a:solidFill>
                  <a:effectLst/>
                  <a:latin typeface="Gill Sans" charset="0"/>
                  <a:ea typeface="Gill Sans" charset="0"/>
                  <a:cs typeface="Gill Sans" charset="0"/>
                </a:rPr>
                <a:t>File System Types</a:t>
              </a:r>
            </a:p>
          </p:txBody>
        </p:sp>
        <p:sp>
          <p:nvSpPr>
            <p:cNvPr id="23" name="Rectangle 22"/>
            <p:cNvSpPr/>
            <p:nvPr/>
          </p:nvSpPr>
          <p:spPr bwMode="auto">
            <a:xfrm>
              <a:off x="3886200" y="3886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25" name="Rectangle 24"/>
            <p:cNvSpPr/>
            <p:nvPr/>
          </p:nvSpPr>
          <p:spPr bwMode="auto">
            <a:xfrm>
              <a:off x="4241800" y="3886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26" name="Rectangle 25"/>
            <p:cNvSpPr/>
            <p:nvPr/>
          </p:nvSpPr>
          <p:spPr bwMode="auto">
            <a:xfrm>
              <a:off x="4597400" y="3886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27" name="Rectangle 26"/>
            <p:cNvSpPr/>
            <p:nvPr/>
          </p:nvSpPr>
          <p:spPr bwMode="auto">
            <a:xfrm>
              <a:off x="4953000" y="3886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grpSp>
      <p:grpSp>
        <p:nvGrpSpPr>
          <p:cNvPr id="39" name="Group 38"/>
          <p:cNvGrpSpPr/>
          <p:nvPr/>
        </p:nvGrpSpPr>
        <p:grpSpPr>
          <a:xfrm>
            <a:off x="3741987" y="4274189"/>
            <a:ext cx="1615225" cy="990600"/>
            <a:chOff x="3733800" y="4419600"/>
            <a:chExt cx="1615225" cy="990600"/>
          </a:xfrm>
        </p:grpSpPr>
        <p:sp>
          <p:nvSpPr>
            <p:cNvPr id="20" name="Rectangle 19"/>
            <p:cNvSpPr/>
            <p:nvPr/>
          </p:nvSpPr>
          <p:spPr bwMode="auto">
            <a:xfrm>
              <a:off x="3733800" y="4419600"/>
              <a:ext cx="1615225" cy="9906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u="none" strike="noStrike" cap="none" normalizeH="0" baseline="0" dirty="0">
                  <a:ln>
                    <a:noFill/>
                  </a:ln>
                  <a:solidFill>
                    <a:schemeClr val="tx1"/>
                  </a:solidFill>
                  <a:effectLst/>
                  <a:latin typeface="Gill Sans" charset="0"/>
                  <a:ea typeface="Gill Sans" charset="0"/>
                  <a:cs typeface="Gill Sans" charset="0"/>
                </a:rPr>
                <a:t>Block</a:t>
              </a:r>
              <a:br>
                <a:rPr kumimoji="0" lang="en-US" b="0" u="none" strike="noStrike" cap="none" normalizeH="0" baseline="0" dirty="0">
                  <a:ln>
                    <a:noFill/>
                  </a:ln>
                  <a:solidFill>
                    <a:schemeClr val="tx1"/>
                  </a:solidFill>
                  <a:effectLst/>
                  <a:latin typeface="Gill Sans" charset="0"/>
                  <a:ea typeface="Gill Sans" charset="0"/>
                  <a:cs typeface="Gill Sans" charset="0"/>
                </a:rPr>
              </a:br>
              <a:r>
                <a:rPr kumimoji="0" lang="en-US" b="0" u="none" strike="noStrike" cap="none" normalizeH="0" baseline="0" dirty="0">
                  <a:ln>
                    <a:noFill/>
                  </a:ln>
                  <a:solidFill>
                    <a:schemeClr val="tx1"/>
                  </a:solidFill>
                  <a:effectLst/>
                  <a:latin typeface="Gill Sans" charset="0"/>
                  <a:ea typeface="Gill Sans" charset="0"/>
                  <a:cs typeface="Gill Sans" charset="0"/>
                </a:rPr>
                <a:t>Devices</a:t>
              </a:r>
            </a:p>
          </p:txBody>
        </p:sp>
        <p:sp>
          <p:nvSpPr>
            <p:cNvPr id="28" name="Rectangle 27"/>
            <p:cNvSpPr/>
            <p:nvPr/>
          </p:nvSpPr>
          <p:spPr bwMode="auto">
            <a:xfrm>
              <a:off x="39116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29" name="Rectangle 28"/>
            <p:cNvSpPr/>
            <p:nvPr/>
          </p:nvSpPr>
          <p:spPr bwMode="auto">
            <a:xfrm>
              <a:off x="42672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30" name="Rectangle 29"/>
            <p:cNvSpPr/>
            <p:nvPr/>
          </p:nvSpPr>
          <p:spPr bwMode="auto">
            <a:xfrm>
              <a:off x="46228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31" name="Rectangle 30"/>
            <p:cNvSpPr/>
            <p:nvPr/>
          </p:nvSpPr>
          <p:spPr bwMode="auto">
            <a:xfrm>
              <a:off x="49784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grpSp>
      <p:grpSp>
        <p:nvGrpSpPr>
          <p:cNvPr id="38" name="Group 37"/>
          <p:cNvGrpSpPr/>
          <p:nvPr/>
        </p:nvGrpSpPr>
        <p:grpSpPr>
          <a:xfrm>
            <a:off x="7223974" y="4274189"/>
            <a:ext cx="1615225" cy="990600"/>
            <a:chOff x="7223974" y="4419600"/>
            <a:chExt cx="1615225" cy="990600"/>
          </a:xfrm>
        </p:grpSpPr>
        <p:sp>
          <p:nvSpPr>
            <p:cNvPr id="22" name="Rectangle 21"/>
            <p:cNvSpPr/>
            <p:nvPr/>
          </p:nvSpPr>
          <p:spPr bwMode="auto">
            <a:xfrm>
              <a:off x="7223974" y="4419600"/>
              <a:ext cx="1615225" cy="990600"/>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charset="0"/>
                  <a:ea typeface="Gill Sans" charset="0"/>
                  <a:cs typeface="Gill Sans" charset="0"/>
                </a:rPr>
                <a:t>NW drivers</a:t>
              </a:r>
            </a:p>
          </p:txBody>
        </p:sp>
        <p:sp>
          <p:nvSpPr>
            <p:cNvPr id="32" name="Rectangle 31"/>
            <p:cNvSpPr/>
            <p:nvPr/>
          </p:nvSpPr>
          <p:spPr bwMode="auto">
            <a:xfrm>
              <a:off x="73914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33" name="Rectangle 32"/>
            <p:cNvSpPr/>
            <p:nvPr/>
          </p:nvSpPr>
          <p:spPr bwMode="auto">
            <a:xfrm>
              <a:off x="77470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34" name="Rectangle 33"/>
            <p:cNvSpPr/>
            <p:nvPr/>
          </p:nvSpPr>
          <p:spPr bwMode="auto">
            <a:xfrm>
              <a:off x="81026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sp>
          <p:nvSpPr>
            <p:cNvPr id="35" name="Rectangle 34"/>
            <p:cNvSpPr/>
            <p:nvPr/>
          </p:nvSpPr>
          <p:spPr bwMode="auto">
            <a:xfrm>
              <a:off x="8458200" y="5029200"/>
              <a:ext cx="228600" cy="228600"/>
            </a:xfrm>
            <a:prstGeom prst="rect">
              <a:avLst/>
            </a:prstGeom>
            <a:solidFill>
              <a:schemeClr val="accent2"/>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u="none" strike="noStrike" cap="none" normalizeH="0" baseline="0" dirty="0">
                <a:ln>
                  <a:noFill/>
                </a:ln>
                <a:solidFill>
                  <a:schemeClr val="tx1"/>
                </a:solidFill>
                <a:effectLst/>
                <a:latin typeface="Gill Sans" charset="0"/>
                <a:ea typeface="Gill Sans" charset="0"/>
                <a:cs typeface="Gill Sans" charset="0"/>
              </a:endParaRPr>
            </a:p>
          </p:txBody>
        </p:sp>
      </p:grpSp>
      <p:sp>
        <p:nvSpPr>
          <p:cNvPr id="37" name="TextBox 36"/>
          <p:cNvSpPr txBox="1"/>
          <p:nvPr/>
        </p:nvSpPr>
        <p:spPr>
          <a:xfrm>
            <a:off x="264567" y="2653352"/>
            <a:ext cx="1581780" cy="615553"/>
          </a:xfrm>
          <a:prstGeom prst="rect">
            <a:avLst/>
          </a:prstGeom>
          <a:noFill/>
        </p:spPr>
        <p:txBody>
          <a:bodyPr wrap="none" rtlCol="0">
            <a:spAutoFit/>
          </a:bodyPr>
          <a:lstStyle/>
          <a:p>
            <a:pPr algn="ctr">
              <a:lnSpc>
                <a:spcPct val="85000"/>
              </a:lnSpc>
            </a:pPr>
            <a:r>
              <a:rPr lang="en-US" sz="2000" b="0" dirty="0">
                <a:latin typeface="Gill Sans" charset="0"/>
                <a:ea typeface="Gill Sans" charset="0"/>
                <a:cs typeface="Gill Sans" charset="0"/>
              </a:rPr>
              <a:t>Concurrency,</a:t>
            </a:r>
            <a:br>
              <a:rPr lang="en-US" sz="2000" b="0" dirty="0">
                <a:latin typeface="Gill Sans" charset="0"/>
                <a:ea typeface="Gill Sans" charset="0"/>
                <a:cs typeface="Gill Sans" charset="0"/>
              </a:rPr>
            </a:br>
            <a:r>
              <a:rPr lang="en-US" sz="2000" b="0" dirty="0">
                <a:latin typeface="Gill Sans" charset="0"/>
                <a:ea typeface="Gill Sans" charset="0"/>
                <a:cs typeface="Gill Sans" charset="0"/>
              </a:rPr>
              <a:t>multitasking</a:t>
            </a:r>
          </a:p>
        </p:txBody>
      </p:sp>
      <p:sp>
        <p:nvSpPr>
          <p:cNvPr id="43" name="TextBox 42"/>
          <p:cNvSpPr txBox="1"/>
          <p:nvPr/>
        </p:nvSpPr>
        <p:spPr>
          <a:xfrm>
            <a:off x="2196603" y="2667000"/>
            <a:ext cx="1069524" cy="623248"/>
          </a:xfrm>
          <a:prstGeom prst="rect">
            <a:avLst/>
          </a:prstGeom>
          <a:noFill/>
        </p:spPr>
        <p:txBody>
          <a:bodyPr wrap="none" rtlCol="0">
            <a:spAutoFit/>
          </a:bodyPr>
          <a:lstStyle/>
          <a:p>
            <a:pPr algn="ctr">
              <a:lnSpc>
                <a:spcPct val="85000"/>
              </a:lnSpc>
            </a:pPr>
            <a:r>
              <a:rPr lang="en-US" sz="2000" b="0" dirty="0">
                <a:latin typeface="Gill Sans" charset="0"/>
                <a:ea typeface="Gill Sans" charset="0"/>
                <a:cs typeface="Gill Sans" charset="0"/>
              </a:rPr>
              <a:t>Virtual</a:t>
            </a:r>
            <a:br>
              <a:rPr lang="en-US" sz="2000" b="0" dirty="0">
                <a:latin typeface="Gill Sans" charset="0"/>
                <a:ea typeface="Gill Sans" charset="0"/>
                <a:cs typeface="Gill Sans" charset="0"/>
              </a:rPr>
            </a:br>
            <a:r>
              <a:rPr lang="en-US" sz="2000" b="0" dirty="0">
                <a:latin typeface="Gill Sans" charset="0"/>
                <a:ea typeface="Gill Sans" charset="0"/>
                <a:cs typeface="Gill Sans" charset="0"/>
              </a:rPr>
              <a:t>memory</a:t>
            </a:r>
          </a:p>
        </p:txBody>
      </p:sp>
      <p:sp>
        <p:nvSpPr>
          <p:cNvPr id="44" name="TextBox 43"/>
          <p:cNvSpPr txBox="1"/>
          <p:nvPr/>
        </p:nvSpPr>
        <p:spPr>
          <a:xfrm>
            <a:off x="3744561" y="2653352"/>
            <a:ext cx="1593706" cy="615553"/>
          </a:xfrm>
          <a:prstGeom prst="rect">
            <a:avLst/>
          </a:prstGeom>
          <a:noFill/>
        </p:spPr>
        <p:txBody>
          <a:bodyPr wrap="none" rtlCol="0">
            <a:spAutoFit/>
          </a:bodyPr>
          <a:lstStyle/>
          <a:p>
            <a:pPr algn="ctr">
              <a:lnSpc>
                <a:spcPct val="85000"/>
              </a:lnSpc>
            </a:pPr>
            <a:r>
              <a:rPr lang="en-US" sz="2000" b="0" dirty="0">
                <a:latin typeface="Gill Sans" charset="0"/>
                <a:ea typeface="Gill Sans" charset="0"/>
                <a:cs typeface="Gill Sans" charset="0"/>
              </a:rPr>
              <a:t>Files and </a:t>
            </a:r>
            <a:r>
              <a:rPr lang="en-US" sz="2000" b="0" dirty="0" err="1">
                <a:latin typeface="Gill Sans" charset="0"/>
                <a:ea typeface="Gill Sans" charset="0"/>
                <a:cs typeface="Gill Sans" charset="0"/>
              </a:rPr>
              <a:t>dirs</a:t>
            </a:r>
            <a:r>
              <a:rPr lang="en-US" sz="2000" b="0" dirty="0">
                <a:latin typeface="Gill Sans" charset="0"/>
                <a:ea typeface="Gill Sans" charset="0"/>
                <a:cs typeface="Gill Sans" charset="0"/>
              </a:rPr>
              <a:t>:</a:t>
            </a:r>
            <a:br>
              <a:rPr lang="en-US" sz="2000" b="0" dirty="0">
                <a:latin typeface="Gill Sans" charset="0"/>
                <a:ea typeface="Gill Sans" charset="0"/>
                <a:cs typeface="Gill Sans" charset="0"/>
              </a:rPr>
            </a:br>
            <a:r>
              <a:rPr lang="en-US" sz="2000" b="0" dirty="0">
                <a:latin typeface="Gill Sans" charset="0"/>
                <a:ea typeface="Gill Sans" charset="0"/>
                <a:cs typeface="Gill Sans" charset="0"/>
              </a:rPr>
              <a:t>the VFS</a:t>
            </a:r>
          </a:p>
        </p:txBody>
      </p:sp>
      <p:sp>
        <p:nvSpPr>
          <p:cNvPr id="45" name="TextBox 44"/>
          <p:cNvSpPr txBox="1"/>
          <p:nvPr/>
        </p:nvSpPr>
        <p:spPr>
          <a:xfrm>
            <a:off x="5499841" y="2667000"/>
            <a:ext cx="1565814" cy="615553"/>
          </a:xfrm>
          <a:prstGeom prst="rect">
            <a:avLst/>
          </a:prstGeom>
          <a:noFill/>
        </p:spPr>
        <p:txBody>
          <a:bodyPr wrap="none" rtlCol="0">
            <a:spAutoFit/>
          </a:bodyPr>
          <a:lstStyle/>
          <a:p>
            <a:pPr algn="ctr">
              <a:lnSpc>
                <a:spcPct val="85000"/>
              </a:lnSpc>
            </a:pPr>
            <a:r>
              <a:rPr lang="en-US" sz="2000" b="0" dirty="0">
                <a:latin typeface="Gill Sans" charset="0"/>
                <a:ea typeface="Gill Sans" charset="0"/>
                <a:cs typeface="Gill Sans" charset="0"/>
              </a:rPr>
              <a:t>TTYs and</a:t>
            </a:r>
            <a:br>
              <a:rPr lang="en-US" sz="2000" b="0" dirty="0">
                <a:latin typeface="Gill Sans" charset="0"/>
                <a:ea typeface="Gill Sans" charset="0"/>
                <a:cs typeface="Gill Sans" charset="0"/>
              </a:rPr>
            </a:br>
            <a:r>
              <a:rPr lang="en-US" sz="2000" b="0" dirty="0">
                <a:latin typeface="Gill Sans" charset="0"/>
                <a:ea typeface="Gill Sans" charset="0"/>
                <a:cs typeface="Gill Sans" charset="0"/>
              </a:rPr>
              <a:t>device access</a:t>
            </a:r>
          </a:p>
        </p:txBody>
      </p:sp>
      <p:sp>
        <p:nvSpPr>
          <p:cNvPr id="46" name="TextBox 45"/>
          <p:cNvSpPr txBox="1"/>
          <p:nvPr/>
        </p:nvSpPr>
        <p:spPr>
          <a:xfrm>
            <a:off x="7349832" y="2794135"/>
            <a:ext cx="1505540" cy="353943"/>
          </a:xfrm>
          <a:prstGeom prst="rect">
            <a:avLst/>
          </a:prstGeom>
          <a:noFill/>
        </p:spPr>
        <p:txBody>
          <a:bodyPr wrap="none" rtlCol="0">
            <a:spAutoFit/>
          </a:bodyPr>
          <a:lstStyle/>
          <a:p>
            <a:pPr algn="ctr">
              <a:lnSpc>
                <a:spcPct val="85000"/>
              </a:lnSpc>
            </a:pPr>
            <a:r>
              <a:rPr lang="en-US" sz="2000" b="0" dirty="0">
                <a:latin typeface="Gill Sans" charset="0"/>
                <a:ea typeface="Gill Sans" charset="0"/>
                <a:cs typeface="Gill Sans" charset="0"/>
              </a:rPr>
              <a:t>Connectivity</a:t>
            </a:r>
          </a:p>
        </p:txBody>
      </p:sp>
      <p:grpSp>
        <p:nvGrpSpPr>
          <p:cNvPr id="83" name="Group 82"/>
          <p:cNvGrpSpPr/>
          <p:nvPr/>
        </p:nvGrpSpPr>
        <p:grpSpPr>
          <a:xfrm>
            <a:off x="554328" y="1302389"/>
            <a:ext cx="8018172" cy="469810"/>
            <a:chOff x="554328" y="1117511"/>
            <a:chExt cx="8018172" cy="571500"/>
          </a:xfrm>
        </p:grpSpPr>
        <p:cxnSp>
          <p:nvCxnSpPr>
            <p:cNvPr id="48" name="Straight Arrow Connector 47"/>
            <p:cNvCxnSpPr/>
            <p:nvPr/>
          </p:nvCxnSpPr>
          <p:spPr bwMode="auto">
            <a:xfrm>
              <a:off x="554328"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3895233"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Straight Arrow Connector 49"/>
            <p:cNvCxnSpPr/>
            <p:nvPr/>
          </p:nvCxnSpPr>
          <p:spPr bwMode="auto">
            <a:xfrm>
              <a:off x="4563414"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1" name="Straight Arrow Connector 50"/>
            <p:cNvCxnSpPr/>
            <p:nvPr/>
          </p:nvCxnSpPr>
          <p:spPr bwMode="auto">
            <a:xfrm>
              <a:off x="5231595"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a:off x="5899776"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a:off x="6567957"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7236138"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7904319"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a:off x="8572500"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Straight Arrow Connector 56"/>
            <p:cNvCxnSpPr/>
            <p:nvPr/>
          </p:nvCxnSpPr>
          <p:spPr bwMode="auto">
            <a:xfrm>
              <a:off x="1222509"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8" name="Straight Arrow Connector 57"/>
            <p:cNvCxnSpPr/>
            <p:nvPr/>
          </p:nvCxnSpPr>
          <p:spPr bwMode="auto">
            <a:xfrm>
              <a:off x="1890690"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2558871"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3227052" y="1117511"/>
              <a:ext cx="0" cy="571500"/>
            </a:xfrm>
            <a:prstGeom prst="straightConnector1">
              <a:avLst/>
            </a:prstGeom>
            <a:solidFill>
              <a:schemeClr val="bg1"/>
            </a:solidFill>
            <a:ln w="57150" cap="flat" cmpd="sng" algn="ctr">
              <a:solidFill>
                <a:schemeClr val="tx1"/>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pic>
        <p:nvPicPr>
          <p:cNvPr id="1026" name="Picture 2" descr="C:\Users\kubitron\AppData\Local\Microsoft\Windows\Temporary Internet Files\Content.IE5\TFK8BBL8\MC90031090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186632">
            <a:off x="451056" y="5456121"/>
            <a:ext cx="1143644" cy="892723"/>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364895">
            <a:off x="7450456" y="5579735"/>
            <a:ext cx="1211411" cy="8331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61" name="Group 60"/>
          <p:cNvGrpSpPr/>
          <p:nvPr/>
        </p:nvGrpSpPr>
        <p:grpSpPr>
          <a:xfrm>
            <a:off x="2252754" y="5439986"/>
            <a:ext cx="1006989" cy="1052154"/>
            <a:chOff x="2252754" y="5585397"/>
            <a:chExt cx="1006989" cy="1052154"/>
          </a:xfrm>
        </p:grpSpPr>
        <p:pic>
          <p:nvPicPr>
            <p:cNvPr id="62" name="Picture 638"/>
            <p:cNvPicPr>
              <a:picLocks noChangeAspect="1" noChangeArrowheads="1"/>
            </p:cNvPicPr>
            <p:nvPr/>
          </p:nvPicPr>
          <p:blipFill>
            <a:blip r:embed="rId4"/>
            <a:srcRect t="2441" b="55373"/>
            <a:stretch>
              <a:fillRect/>
            </a:stretch>
          </p:blipFill>
          <p:spPr bwMode="auto">
            <a:xfrm rot="18760417">
              <a:off x="2015625" y="5822526"/>
              <a:ext cx="1010866" cy="536608"/>
            </a:xfrm>
            <a:prstGeom prst="rect">
              <a:avLst/>
            </a:prstGeom>
            <a:noFill/>
            <a:ln>
              <a:noFill/>
            </a:ln>
          </p:spPr>
        </p:pic>
        <p:pic>
          <p:nvPicPr>
            <p:cNvPr id="64" name="Picture 638"/>
            <p:cNvPicPr>
              <a:picLocks noChangeAspect="1" noChangeArrowheads="1"/>
            </p:cNvPicPr>
            <p:nvPr/>
          </p:nvPicPr>
          <p:blipFill>
            <a:blip r:embed="rId4"/>
            <a:srcRect t="2441" b="55373"/>
            <a:stretch>
              <a:fillRect/>
            </a:stretch>
          </p:blipFill>
          <p:spPr bwMode="auto">
            <a:xfrm rot="18760417">
              <a:off x="2257136" y="5822527"/>
              <a:ext cx="1010866" cy="536608"/>
            </a:xfrm>
            <a:prstGeom prst="rect">
              <a:avLst/>
            </a:prstGeom>
            <a:noFill/>
            <a:ln>
              <a:noFill/>
            </a:ln>
          </p:spPr>
        </p:pic>
        <p:pic>
          <p:nvPicPr>
            <p:cNvPr id="65" name="Picture 638"/>
            <p:cNvPicPr>
              <a:picLocks noChangeAspect="1" noChangeArrowheads="1"/>
            </p:cNvPicPr>
            <p:nvPr/>
          </p:nvPicPr>
          <p:blipFill>
            <a:blip r:embed="rId4"/>
            <a:srcRect t="2441" b="55373"/>
            <a:stretch>
              <a:fillRect/>
            </a:stretch>
          </p:blipFill>
          <p:spPr bwMode="auto">
            <a:xfrm rot="18760417">
              <a:off x="2486006" y="5863814"/>
              <a:ext cx="1010866" cy="536608"/>
            </a:xfrm>
            <a:prstGeom prst="rect">
              <a:avLst/>
            </a:prstGeom>
            <a:noFill/>
            <a:ln>
              <a:noFill/>
            </a:ln>
          </p:spPr>
        </p:pic>
      </p:grpSp>
      <p:grpSp>
        <p:nvGrpSpPr>
          <p:cNvPr id="69" name="Group 68"/>
          <p:cNvGrpSpPr/>
          <p:nvPr/>
        </p:nvGrpSpPr>
        <p:grpSpPr>
          <a:xfrm>
            <a:off x="3810000" y="5569589"/>
            <a:ext cx="1425807" cy="838200"/>
            <a:chOff x="3810000" y="5638800"/>
            <a:chExt cx="1425807" cy="838200"/>
          </a:xfrm>
        </p:grpSpPr>
        <p:pic>
          <p:nvPicPr>
            <p:cNvPr id="66" name="Picture 3" descr="C:\Users\kubitron\AppData\Local\Microsoft\Windows\Temporary Internet Files\Content.IE5\AXBY1MD0\MC90023826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0" y="5894445"/>
              <a:ext cx="1090118" cy="58255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7" name="Picture 3" descr="C:\Users\kubitron\AppData\Local\Microsoft\Windows\Temporary Internet Files\Content.IE5\AXBY1MD0\MC90023826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7845" y="5764917"/>
              <a:ext cx="1090118" cy="58255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8" name="Picture 3" descr="C:\Users\kubitron\AppData\Local\Microsoft\Windows\Temporary Internet Files\Content.IE5\AXBY1MD0\MC90023826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45689" y="5638800"/>
              <a:ext cx="1090118" cy="582555"/>
            </a:xfrm>
            <a:prstGeom prst="rect">
              <a:avLst/>
            </a:prstGeom>
            <a:noFill/>
            <a:ln>
              <a:noFill/>
            </a:ln>
            <a:extLst>
              <a:ext uri="{909E8E84-426E-40dd-AFC4-6F175D3DCCD1}">
                <a14:hiddenFill xmlns="" xmlns:a14="http://schemas.microsoft.com/office/drawing/2010/main">
                  <a:solidFill>
                    <a:srgbClr val="FFFFFF"/>
                  </a:solidFill>
                </a14:hiddenFill>
              </a:ext>
            </a:extLst>
          </p:spPr>
        </p:pic>
      </p:grpSp>
      <p:pic>
        <p:nvPicPr>
          <p:cNvPr id="1027" name="Picture 3" descr="C:\Users\kubitron\AppData\Local\Microsoft\Windows\Temporary Internet Files\Content.IE5\TFK8BBL8\MC900441338[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952" y="5302011"/>
            <a:ext cx="1403589" cy="14035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750005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0FD3-9CC1-834F-B025-812494B4199F}"/>
              </a:ext>
            </a:extLst>
          </p:cNvPr>
          <p:cNvSpPr>
            <a:spLocks noGrp="1"/>
          </p:cNvSpPr>
          <p:nvPr>
            <p:ph type="title"/>
          </p:nvPr>
        </p:nvSpPr>
        <p:spPr/>
        <p:txBody>
          <a:bodyPr/>
          <a:lstStyle/>
          <a:p>
            <a:r>
              <a:rPr lang="en-US" dirty="0"/>
              <a:t>In this lecture, we will study</a:t>
            </a:r>
          </a:p>
        </p:txBody>
      </p:sp>
      <p:sp>
        <p:nvSpPr>
          <p:cNvPr id="3" name="Content Placeholder 2">
            <a:extLst>
              <a:ext uri="{FF2B5EF4-FFF2-40B4-BE49-F238E27FC236}">
                <a16:creationId xmlns:a16="http://schemas.microsoft.com/office/drawing/2014/main" id="{C2401791-B9BF-644B-B614-D0B372D7DD9F}"/>
              </a:ext>
            </a:extLst>
          </p:cNvPr>
          <p:cNvSpPr>
            <a:spLocks noGrp="1"/>
          </p:cNvSpPr>
          <p:nvPr>
            <p:ph idx="1"/>
          </p:nvPr>
        </p:nvSpPr>
        <p:spPr/>
        <p:txBody>
          <a:bodyPr/>
          <a:lstStyle/>
          <a:p>
            <a:r>
              <a:rPr lang="en-US" dirty="0"/>
              <a:t>Programmed I/O, Interrupt driven I/O, DMA (repeat)</a:t>
            </a:r>
          </a:p>
          <a:p>
            <a:r>
              <a:rPr lang="en-US" dirty="0"/>
              <a:t>Characteristics of I/O Devices</a:t>
            </a:r>
          </a:p>
          <a:p>
            <a:r>
              <a:rPr lang="en-US" dirty="0"/>
              <a:t>Device Driver – Requirement</a:t>
            </a:r>
          </a:p>
          <a:p>
            <a:r>
              <a:rPr lang="en-US" dirty="0"/>
              <a:t>Device Driver – Concept</a:t>
            </a:r>
          </a:p>
          <a:p>
            <a:r>
              <a:rPr lang="en-US" dirty="0"/>
              <a:t>Device Driver – Functions</a:t>
            </a:r>
          </a:p>
          <a:p>
            <a:r>
              <a:rPr lang="en-US" dirty="0"/>
              <a:t>Use of Interrupt Handler (for I/O operations)</a:t>
            </a:r>
          </a:p>
          <a:p>
            <a:r>
              <a:rPr lang="en-US" dirty="0"/>
              <a:t>Device Independent Software </a:t>
            </a:r>
          </a:p>
          <a:p>
            <a:r>
              <a:rPr lang="en-US" dirty="0"/>
              <a:t>User Space I/O Software – Libraries</a:t>
            </a:r>
          </a:p>
          <a:p>
            <a:r>
              <a:rPr lang="en-US" dirty="0"/>
              <a:t>Lecture Summary</a:t>
            </a:r>
          </a:p>
          <a:p>
            <a:endParaRPr lang="en-US" dirty="0"/>
          </a:p>
          <a:p>
            <a:endParaRPr lang="en-US" dirty="0"/>
          </a:p>
        </p:txBody>
      </p:sp>
    </p:spTree>
    <p:extLst>
      <p:ext uri="{BB962C8B-B14F-4D97-AF65-F5344CB8AC3E}">
        <p14:creationId xmlns:p14="http://schemas.microsoft.com/office/powerpoint/2010/main" val="376739009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828E0-D31C-6D47-B148-D9BC2289B4D2}"/>
              </a:ext>
            </a:extLst>
          </p:cNvPr>
          <p:cNvSpPr>
            <a:spLocks noGrp="1"/>
          </p:cNvSpPr>
          <p:nvPr>
            <p:ph type="ctrTitle"/>
          </p:nvPr>
        </p:nvSpPr>
        <p:spPr>
          <a:xfrm>
            <a:off x="685800" y="2130425"/>
            <a:ext cx="8458200" cy="1470025"/>
          </a:xfrm>
        </p:spPr>
        <p:txBody>
          <a:bodyPr/>
          <a:lstStyle/>
          <a:p>
            <a:r>
              <a:rPr lang="en-US" dirty="0"/>
              <a:t>Programmed I/O, Interrupt Driven I/O, DMA</a:t>
            </a:r>
          </a:p>
        </p:txBody>
      </p:sp>
    </p:spTree>
    <p:extLst>
      <p:ext uri="{BB962C8B-B14F-4D97-AF65-F5344CB8AC3E}">
        <p14:creationId xmlns:p14="http://schemas.microsoft.com/office/powerpoint/2010/main" val="38110986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BAEEB-1AD9-4941-8636-4253D617B42F}"/>
              </a:ext>
            </a:extLst>
          </p:cNvPr>
          <p:cNvSpPr>
            <a:spLocks noGrp="1"/>
          </p:cNvSpPr>
          <p:nvPr>
            <p:ph type="title"/>
          </p:nvPr>
        </p:nvSpPr>
        <p:spPr/>
        <p:txBody>
          <a:bodyPr/>
          <a:lstStyle/>
          <a:p>
            <a:r>
              <a:rPr lang="en-US" dirty="0"/>
              <a:t>Interacting with a Device</a:t>
            </a:r>
          </a:p>
        </p:txBody>
      </p:sp>
      <p:pic>
        <p:nvPicPr>
          <p:cNvPr id="7" name="Picture 6">
            <a:extLst>
              <a:ext uri="{FF2B5EF4-FFF2-40B4-BE49-F238E27FC236}">
                <a16:creationId xmlns:a16="http://schemas.microsoft.com/office/drawing/2014/main" id="{3862DD32-BCA2-F34B-A4FC-AE1C50C34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96752"/>
            <a:ext cx="5661248" cy="5184576"/>
          </a:xfrm>
          <a:prstGeom prst="rect">
            <a:avLst/>
          </a:prstGeom>
        </p:spPr>
      </p:pic>
    </p:spTree>
    <p:extLst>
      <p:ext uri="{BB962C8B-B14F-4D97-AF65-F5344CB8AC3E}">
        <p14:creationId xmlns:p14="http://schemas.microsoft.com/office/powerpoint/2010/main" val="28430735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BAEEB-1AD9-4941-8636-4253D617B42F}"/>
              </a:ext>
            </a:extLst>
          </p:cNvPr>
          <p:cNvSpPr>
            <a:spLocks noGrp="1"/>
          </p:cNvSpPr>
          <p:nvPr>
            <p:ph type="title"/>
          </p:nvPr>
        </p:nvSpPr>
        <p:spPr/>
        <p:txBody>
          <a:bodyPr/>
          <a:lstStyle/>
          <a:p>
            <a:r>
              <a:rPr lang="en-US" dirty="0"/>
              <a:t>Interacting with a Device</a:t>
            </a:r>
          </a:p>
        </p:txBody>
      </p:sp>
      <p:pic>
        <p:nvPicPr>
          <p:cNvPr id="6" name="Picture 5">
            <a:extLst>
              <a:ext uri="{FF2B5EF4-FFF2-40B4-BE49-F238E27FC236}">
                <a16:creationId xmlns:a16="http://schemas.microsoft.com/office/drawing/2014/main" id="{B195B8E4-E355-DA48-B06E-E3B577A0C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15" y="2276872"/>
            <a:ext cx="4331148" cy="2520280"/>
          </a:xfrm>
          <a:prstGeom prst="rect">
            <a:avLst/>
          </a:prstGeom>
        </p:spPr>
      </p:pic>
      <p:pic>
        <p:nvPicPr>
          <p:cNvPr id="3" name="Picture 2">
            <a:extLst>
              <a:ext uri="{FF2B5EF4-FFF2-40B4-BE49-F238E27FC236}">
                <a16:creationId xmlns:a16="http://schemas.microsoft.com/office/drawing/2014/main" id="{88206A22-257E-1B42-A20C-22986C390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14" y="2312350"/>
            <a:ext cx="4270177" cy="2484801"/>
          </a:xfrm>
          <a:prstGeom prst="rect">
            <a:avLst/>
          </a:prstGeom>
        </p:spPr>
      </p:pic>
      <p:sp>
        <p:nvSpPr>
          <p:cNvPr id="2" name="TextBox 1">
            <a:extLst>
              <a:ext uri="{FF2B5EF4-FFF2-40B4-BE49-F238E27FC236}">
                <a16:creationId xmlns:a16="http://schemas.microsoft.com/office/drawing/2014/main" id="{0BB8D65E-2CB7-7F40-A204-4E10C15EDD99}"/>
              </a:ext>
            </a:extLst>
          </p:cNvPr>
          <p:cNvSpPr txBox="1"/>
          <p:nvPr/>
        </p:nvSpPr>
        <p:spPr>
          <a:xfrm>
            <a:off x="5116977" y="3060995"/>
            <a:ext cx="1292470" cy="461665"/>
          </a:xfrm>
          <a:prstGeom prst="rect">
            <a:avLst/>
          </a:prstGeom>
          <a:noFill/>
        </p:spPr>
        <p:txBody>
          <a:bodyPr wrap="none" rtlCol="0">
            <a:spAutoFit/>
          </a:bodyPr>
          <a:lstStyle/>
          <a:p>
            <a:r>
              <a:rPr lang="en-US" sz="2400" dirty="0">
                <a:solidFill>
                  <a:srgbClr val="FF0000"/>
                </a:solidFill>
                <a:latin typeface="Calibri" panose="020F0502020204030204" pitchFamily="34" charset="0"/>
                <a:cs typeface="Calibri" panose="020F0502020204030204" pitchFamily="34" charset="0"/>
              </a:rPr>
              <a:t>A Device</a:t>
            </a:r>
          </a:p>
        </p:txBody>
      </p:sp>
      <p:sp>
        <p:nvSpPr>
          <p:cNvPr id="7" name="TextBox 6">
            <a:extLst>
              <a:ext uri="{FF2B5EF4-FFF2-40B4-BE49-F238E27FC236}">
                <a16:creationId xmlns:a16="http://schemas.microsoft.com/office/drawing/2014/main" id="{FD0F0AF1-0DE5-5647-8BE1-0B946C4332EC}"/>
              </a:ext>
            </a:extLst>
          </p:cNvPr>
          <p:cNvSpPr txBox="1"/>
          <p:nvPr/>
        </p:nvSpPr>
        <p:spPr>
          <a:xfrm rot="10800000" flipV="1">
            <a:off x="3995936" y="908255"/>
            <a:ext cx="4176464" cy="1200329"/>
          </a:xfrm>
          <a:prstGeom prst="rect">
            <a:avLst/>
          </a:prstGeom>
          <a:noFill/>
        </p:spPr>
        <p:txBody>
          <a:bodyPr wrap="square" rtlCol="0">
            <a:spAutoFit/>
          </a:bodyPr>
          <a:lstStyle/>
          <a:p>
            <a:r>
              <a:rPr lang="en-US" sz="2400" dirty="0">
                <a:solidFill>
                  <a:srgbClr val="0070C0"/>
                </a:solidFill>
                <a:latin typeface="Calibri" panose="020F0502020204030204" pitchFamily="34" charset="0"/>
                <a:cs typeface="Calibri" panose="020F0502020204030204" pitchFamily="34" charset="0"/>
              </a:rPr>
              <a:t>All devices have some specified interface and protocol for interaction</a:t>
            </a:r>
          </a:p>
        </p:txBody>
      </p:sp>
    </p:spTree>
    <p:extLst>
      <p:ext uri="{BB962C8B-B14F-4D97-AF65-F5344CB8AC3E}">
        <p14:creationId xmlns:p14="http://schemas.microsoft.com/office/powerpoint/2010/main" val="9398656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3F8888-5683-2940-B310-F842D89C9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27" y="2192611"/>
            <a:ext cx="6774048" cy="2042967"/>
          </a:xfrm>
          <a:prstGeom prst="rect">
            <a:avLst/>
          </a:prstGeom>
        </p:spPr>
      </p:pic>
      <p:sp>
        <p:nvSpPr>
          <p:cNvPr id="9" name="Rectangle 8">
            <a:extLst>
              <a:ext uri="{FF2B5EF4-FFF2-40B4-BE49-F238E27FC236}">
                <a16:creationId xmlns:a16="http://schemas.microsoft.com/office/drawing/2014/main" id="{CB5D878C-10C9-3249-A6F7-59BF65FBCB78}"/>
              </a:ext>
            </a:extLst>
          </p:cNvPr>
          <p:cNvSpPr/>
          <p:nvPr/>
        </p:nvSpPr>
        <p:spPr bwMode="auto">
          <a:xfrm>
            <a:off x="1272667" y="2384082"/>
            <a:ext cx="4608512" cy="792088"/>
          </a:xfrm>
          <a:prstGeom prst="rect">
            <a:avLst/>
          </a:prstGeom>
          <a:noFill/>
          <a:ln w="5715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 name="Title 3">
            <a:extLst>
              <a:ext uri="{FF2B5EF4-FFF2-40B4-BE49-F238E27FC236}">
                <a16:creationId xmlns:a16="http://schemas.microsoft.com/office/drawing/2014/main" id="{FABBAEEB-1AD9-4941-8636-4253D617B42F}"/>
              </a:ext>
            </a:extLst>
          </p:cNvPr>
          <p:cNvSpPr>
            <a:spLocks noGrp="1"/>
          </p:cNvSpPr>
          <p:nvPr>
            <p:ph type="title"/>
          </p:nvPr>
        </p:nvSpPr>
        <p:spPr/>
        <p:txBody>
          <a:bodyPr/>
          <a:lstStyle/>
          <a:p>
            <a:r>
              <a:rPr lang="en-US" dirty="0"/>
              <a:t>Interacting with a Device</a:t>
            </a:r>
          </a:p>
        </p:txBody>
      </p:sp>
      <p:sp>
        <p:nvSpPr>
          <p:cNvPr id="5" name="TextBox 4">
            <a:extLst>
              <a:ext uri="{FF2B5EF4-FFF2-40B4-BE49-F238E27FC236}">
                <a16:creationId xmlns:a16="http://schemas.microsoft.com/office/drawing/2014/main" id="{78E8C7BA-0C71-C54D-88A8-5A648B53D8AC}"/>
              </a:ext>
            </a:extLst>
          </p:cNvPr>
          <p:cNvSpPr txBox="1"/>
          <p:nvPr/>
        </p:nvSpPr>
        <p:spPr>
          <a:xfrm rot="10800000" flipV="1">
            <a:off x="3995936" y="908255"/>
            <a:ext cx="4176464" cy="1200329"/>
          </a:xfrm>
          <a:prstGeom prst="rect">
            <a:avLst/>
          </a:prstGeom>
          <a:noFill/>
        </p:spPr>
        <p:txBody>
          <a:bodyPr wrap="square" rtlCol="0">
            <a:spAutoFit/>
          </a:bodyPr>
          <a:lstStyle/>
          <a:p>
            <a:r>
              <a:rPr lang="en-US" sz="2400" dirty="0">
                <a:solidFill>
                  <a:srgbClr val="0070C0"/>
                </a:solidFill>
                <a:latin typeface="Calibri" panose="020F0502020204030204" pitchFamily="34" charset="0"/>
                <a:cs typeface="Calibri" panose="020F0502020204030204" pitchFamily="34" charset="0"/>
              </a:rPr>
              <a:t>All devices have some specified interface and protocol for interaction</a:t>
            </a:r>
          </a:p>
        </p:txBody>
      </p:sp>
      <p:sp>
        <p:nvSpPr>
          <p:cNvPr id="10" name="Rectangle 9">
            <a:extLst>
              <a:ext uri="{FF2B5EF4-FFF2-40B4-BE49-F238E27FC236}">
                <a16:creationId xmlns:a16="http://schemas.microsoft.com/office/drawing/2014/main" id="{F8D95DA8-B778-7941-ADE9-E0F3F79F90D8}"/>
              </a:ext>
            </a:extLst>
          </p:cNvPr>
          <p:cNvSpPr/>
          <p:nvPr/>
        </p:nvSpPr>
        <p:spPr bwMode="auto">
          <a:xfrm>
            <a:off x="1416683" y="2509576"/>
            <a:ext cx="4608512" cy="666594"/>
          </a:xfrm>
          <a:prstGeom prst="rect">
            <a:avLst/>
          </a:prstGeom>
          <a:noFill/>
          <a:ln w="5715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2" name="Content Placeholder 2">
            <a:extLst>
              <a:ext uri="{FF2B5EF4-FFF2-40B4-BE49-F238E27FC236}">
                <a16:creationId xmlns:a16="http://schemas.microsoft.com/office/drawing/2014/main" id="{0C07D90A-4CBE-C548-9081-3AF73507B8FB}"/>
              </a:ext>
            </a:extLst>
          </p:cNvPr>
          <p:cNvSpPr txBox="1">
            <a:spLocks/>
          </p:cNvSpPr>
          <p:nvPr/>
        </p:nvSpPr>
        <p:spPr>
          <a:xfrm>
            <a:off x="523875" y="4427049"/>
            <a:ext cx="7924800" cy="1954279"/>
          </a:xfrm>
          <a:prstGeom prst="rect">
            <a:avLst/>
          </a:prstGeom>
        </p:spPr>
        <p:txBody>
          <a:bodyPr/>
          <a:lstStyle>
            <a:lvl1pPr marL="285750" indent="-285750" algn="l" rtl="0" eaLnBrk="1" fontAlgn="base" hangingPunct="1">
              <a:lnSpc>
                <a:spcPct val="90000"/>
              </a:lnSpc>
              <a:spcBef>
                <a:spcPct val="30000"/>
              </a:spcBef>
              <a:spcAft>
                <a:spcPct val="0"/>
              </a:spcAft>
              <a:buClr>
                <a:schemeClr val="accent1">
                  <a:lumMod val="50000"/>
                </a:schemeClr>
              </a:buClr>
              <a:buSzPct val="110000"/>
              <a:buChar char="•"/>
              <a:defRPr sz="2400">
                <a:solidFill>
                  <a:schemeClr val="tx1"/>
                </a:solidFill>
                <a:latin typeface="Calibri" panose="020F0502020204030204" pitchFamily="34" charset="0"/>
                <a:ea typeface="ＭＳ Ｐゴシック"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C00000"/>
              </a:buClr>
              <a:buSzPct val="110000"/>
              <a:buFont typeface="Arial" panose="020B0604020202020204" pitchFamily="34" charset="0"/>
              <a:buChar char="•"/>
              <a:defRPr sz="2200">
                <a:solidFill>
                  <a:schemeClr val="tx1"/>
                </a:solidFill>
                <a:latin typeface="Calibri" panose="020F0502020204030204" pitchFamily="34" charset="0"/>
                <a:ea typeface="Gill Sans"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a:solidFill>
                  <a:schemeClr val="tx1"/>
                </a:solidFill>
                <a:latin typeface="Calibri" panose="020F0502020204030204" pitchFamily="34" charset="0"/>
                <a:ea typeface="Gill Sans"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Char char="•"/>
              <a:defRPr sz="1800">
                <a:solidFill>
                  <a:schemeClr val="tx1"/>
                </a:solidFill>
                <a:latin typeface="Calibri" panose="020F0502020204030204" pitchFamily="34" charset="0"/>
                <a:ea typeface="Gill Sans"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a:solidFill>
                  <a:schemeClr val="tx1"/>
                </a:solidFill>
                <a:latin typeface="Calibri" panose="020F0502020204030204" pitchFamily="34" charset="0"/>
                <a:ea typeface="Gill Sans"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US" sz="2000" b="0" kern="0" dirty="0"/>
              <a:t>Device Interface: 3 registers</a:t>
            </a:r>
          </a:p>
          <a:p>
            <a:pPr lvl="1"/>
            <a:r>
              <a:rPr lang="en-US" sz="1800" b="0" kern="0" dirty="0">
                <a:solidFill>
                  <a:srgbClr val="FF0000"/>
                </a:solidFill>
              </a:rPr>
              <a:t>Status Register</a:t>
            </a:r>
            <a:r>
              <a:rPr lang="en-US" sz="1800" b="0" kern="0" dirty="0"/>
              <a:t>: to  see the current status</a:t>
            </a:r>
          </a:p>
          <a:p>
            <a:pPr lvl="1"/>
            <a:r>
              <a:rPr lang="en-US" sz="1800" b="0" kern="0" dirty="0">
                <a:solidFill>
                  <a:srgbClr val="FF0000"/>
                </a:solidFill>
              </a:rPr>
              <a:t>Command Register</a:t>
            </a:r>
            <a:r>
              <a:rPr lang="en-US" sz="1800" b="0" kern="0" dirty="0"/>
              <a:t>: to tell device to perform a certain task</a:t>
            </a:r>
          </a:p>
          <a:p>
            <a:pPr lvl="1"/>
            <a:r>
              <a:rPr lang="en-US" sz="1800" b="0" kern="0" dirty="0">
                <a:solidFill>
                  <a:srgbClr val="FF0000"/>
                </a:solidFill>
              </a:rPr>
              <a:t>Data Register</a:t>
            </a:r>
            <a:r>
              <a:rPr lang="en-US" sz="1800" b="0" kern="0" dirty="0"/>
              <a:t>: to pass data to device or to receive data from device</a:t>
            </a:r>
          </a:p>
          <a:p>
            <a:r>
              <a:rPr lang="en-US" sz="2000" b="0" kern="0" dirty="0">
                <a:solidFill>
                  <a:srgbClr val="0070C0"/>
                </a:solidFill>
              </a:rPr>
              <a:t>OS can control device behavior using these registers</a:t>
            </a:r>
          </a:p>
        </p:txBody>
      </p:sp>
      <p:sp>
        <p:nvSpPr>
          <p:cNvPr id="13" name="Footer Placeholder 4">
            <a:extLst>
              <a:ext uri="{FF2B5EF4-FFF2-40B4-BE49-F238E27FC236}">
                <a16:creationId xmlns:a16="http://schemas.microsoft.com/office/drawing/2014/main" id="{A38CC7E1-BD44-F849-B854-66CE689DD7C2}"/>
              </a:ext>
            </a:extLst>
          </p:cNvPr>
          <p:cNvSpPr txBox="1">
            <a:spLocks/>
          </p:cNvSpPr>
          <p:nvPr/>
        </p:nvSpPr>
        <p:spPr>
          <a:xfrm>
            <a:off x="8355" y="6556060"/>
            <a:ext cx="5904656" cy="299063"/>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r>
              <a:rPr lang="en-US" sz="1400" b="0" dirty="0">
                <a:solidFill>
                  <a:schemeClr val="bg1">
                    <a:lumMod val="50000"/>
                  </a:schemeClr>
                </a:solidFill>
                <a:latin typeface="Calibri" panose="020F0502020204030204" pitchFamily="34" charset="0"/>
                <a:cs typeface="Calibri" panose="020F0502020204030204" pitchFamily="34" charset="0"/>
              </a:rPr>
              <a:t>Ref: OSTEP Book</a:t>
            </a:r>
          </a:p>
        </p:txBody>
      </p:sp>
    </p:spTree>
    <p:extLst>
      <p:ext uri="{BB962C8B-B14F-4D97-AF65-F5344CB8AC3E}">
        <p14:creationId xmlns:p14="http://schemas.microsoft.com/office/powerpoint/2010/main" val="14048283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BAEEB-1AD9-4941-8636-4253D617B42F}"/>
              </a:ext>
            </a:extLst>
          </p:cNvPr>
          <p:cNvSpPr>
            <a:spLocks noGrp="1"/>
          </p:cNvSpPr>
          <p:nvPr>
            <p:ph type="title"/>
          </p:nvPr>
        </p:nvSpPr>
        <p:spPr>
          <a:xfrm>
            <a:off x="523875" y="174519"/>
            <a:ext cx="8064324" cy="533400"/>
          </a:xfrm>
        </p:spPr>
        <p:txBody>
          <a:bodyPr/>
          <a:lstStyle/>
          <a:p>
            <a:r>
              <a:rPr lang="en-US" dirty="0"/>
              <a:t>Interacting with a Device – </a:t>
            </a:r>
            <a:r>
              <a:rPr lang="en-US" dirty="0">
                <a:solidFill>
                  <a:srgbClr val="FF0000"/>
                </a:solidFill>
              </a:rPr>
              <a:t>Programmed I/O</a:t>
            </a:r>
          </a:p>
        </p:txBody>
      </p:sp>
      <p:sp>
        <p:nvSpPr>
          <p:cNvPr id="5" name="Content Placeholder 4">
            <a:extLst>
              <a:ext uri="{FF2B5EF4-FFF2-40B4-BE49-F238E27FC236}">
                <a16:creationId xmlns:a16="http://schemas.microsoft.com/office/drawing/2014/main" id="{6117AA81-C226-644C-ACB2-EB2AF868CCBB}"/>
              </a:ext>
            </a:extLst>
          </p:cNvPr>
          <p:cNvSpPr>
            <a:spLocks noGrp="1"/>
          </p:cNvSpPr>
          <p:nvPr>
            <p:ph idx="1"/>
          </p:nvPr>
        </p:nvSpPr>
        <p:spPr>
          <a:xfrm>
            <a:off x="323528" y="914400"/>
            <a:ext cx="4680520" cy="5105400"/>
          </a:xfrm>
        </p:spPr>
        <p:txBody>
          <a:bodyPr/>
          <a:lstStyle/>
          <a:p>
            <a:r>
              <a:rPr lang="en-US" sz="2000" dirty="0"/>
              <a:t>CPU is repeatedly reading status register to check if the device is free - </a:t>
            </a:r>
            <a:r>
              <a:rPr lang="en-US" sz="2000" dirty="0">
                <a:solidFill>
                  <a:srgbClr val="FF0000"/>
                </a:solidFill>
              </a:rPr>
              <a:t>Polling</a:t>
            </a:r>
          </a:p>
          <a:p>
            <a:r>
              <a:rPr lang="en-IN" sz="2000" dirty="0"/>
              <a:t>OS sends some data down to the data register</a:t>
            </a:r>
          </a:p>
          <a:p>
            <a:pPr lvl="1"/>
            <a:r>
              <a:rPr lang="en-IN" sz="2000" dirty="0"/>
              <a:t>Multiple such writes are needed to write a block (4KB) for disk</a:t>
            </a:r>
          </a:p>
          <a:p>
            <a:r>
              <a:rPr lang="en-IN" sz="2000" dirty="0"/>
              <a:t>Here, main CPU is involved with the data movement </a:t>
            </a:r>
          </a:p>
          <a:p>
            <a:pPr lvl="1"/>
            <a:r>
              <a:rPr lang="en-IN" sz="2000" dirty="0">
                <a:solidFill>
                  <a:srgbClr val="0070C0"/>
                </a:solidFill>
              </a:rPr>
              <a:t>Programmed I/O</a:t>
            </a:r>
          </a:p>
          <a:p>
            <a:r>
              <a:rPr lang="en-IN" sz="2000" dirty="0"/>
              <a:t>OS writes command to command register</a:t>
            </a:r>
          </a:p>
          <a:p>
            <a:pPr lvl="1"/>
            <a:r>
              <a:rPr lang="en-IN" sz="1800" dirty="0"/>
              <a:t>It will lets the device know that both the data is present </a:t>
            </a:r>
          </a:p>
          <a:p>
            <a:pPr lvl="1"/>
            <a:r>
              <a:rPr lang="en-IN" sz="1800" dirty="0"/>
              <a:t>it should begin working on the command</a:t>
            </a:r>
          </a:p>
          <a:p>
            <a:r>
              <a:rPr lang="en-IN" sz="2000" dirty="0"/>
              <a:t>OS waits for device to finish by polling it in a loop – waiting to see it it has finished</a:t>
            </a:r>
          </a:p>
          <a:p>
            <a:endParaRPr lang="en-IN" sz="2000" dirty="0"/>
          </a:p>
          <a:p>
            <a:pPr lvl="1"/>
            <a:endParaRPr lang="en-IN" sz="2000" dirty="0"/>
          </a:p>
        </p:txBody>
      </p:sp>
      <p:sp>
        <p:nvSpPr>
          <p:cNvPr id="2" name="Rectangle 1">
            <a:extLst>
              <a:ext uri="{FF2B5EF4-FFF2-40B4-BE49-F238E27FC236}">
                <a16:creationId xmlns:a16="http://schemas.microsoft.com/office/drawing/2014/main" id="{57C8310E-0165-5E4B-876C-3577B66E7D1E}"/>
              </a:ext>
            </a:extLst>
          </p:cNvPr>
          <p:cNvSpPr/>
          <p:nvPr/>
        </p:nvSpPr>
        <p:spPr>
          <a:xfrm>
            <a:off x="5220072" y="2521349"/>
            <a:ext cx="3744416" cy="1815882"/>
          </a:xfrm>
          <a:prstGeom prst="rect">
            <a:avLst/>
          </a:prstGeom>
        </p:spPr>
        <p:txBody>
          <a:bodyPr wrap="square">
            <a:spAutoFit/>
          </a:bodyPr>
          <a:lstStyle/>
          <a:p>
            <a:r>
              <a:rPr lang="en-IN" sz="1600" dirty="0">
                <a:solidFill>
                  <a:srgbClr val="0070C0"/>
                </a:solidFill>
                <a:latin typeface="Calibri" panose="020F0502020204030204" pitchFamily="34" charset="0"/>
                <a:cs typeface="Calibri" panose="020F0502020204030204" pitchFamily="34" charset="0"/>
              </a:rPr>
              <a:t>while (STATUS == BUSY)</a:t>
            </a:r>
            <a:br>
              <a:rPr lang="en-IN" sz="1600" dirty="0">
                <a:solidFill>
                  <a:srgbClr val="0070C0"/>
                </a:solidFill>
                <a:latin typeface="Calibri" panose="020F0502020204030204" pitchFamily="34" charset="0"/>
                <a:cs typeface="Calibri" panose="020F0502020204030204" pitchFamily="34" charset="0"/>
              </a:rPr>
            </a:br>
            <a:r>
              <a:rPr lang="en-IN" sz="1600" dirty="0">
                <a:solidFill>
                  <a:srgbClr val="0070C0"/>
                </a:solidFill>
                <a:latin typeface="Calibri" panose="020F0502020204030204" pitchFamily="34" charset="0"/>
                <a:cs typeface="Calibri" panose="020F0502020204030204" pitchFamily="34" charset="0"/>
              </a:rPr>
              <a:t>     ; // wait until device is not busy </a:t>
            </a:r>
            <a:endParaRPr lang="en-IN" sz="4400" dirty="0">
              <a:solidFill>
                <a:srgbClr val="0070C0"/>
              </a:solidFill>
              <a:latin typeface="Calibri" panose="020F0502020204030204" pitchFamily="34" charset="0"/>
              <a:cs typeface="Calibri" panose="020F0502020204030204" pitchFamily="34" charset="0"/>
            </a:endParaRPr>
          </a:p>
          <a:p>
            <a:r>
              <a:rPr lang="en-IN" sz="1600" dirty="0">
                <a:solidFill>
                  <a:srgbClr val="0070C0"/>
                </a:solidFill>
                <a:latin typeface="Calibri" panose="020F0502020204030204" pitchFamily="34" charset="0"/>
                <a:cs typeface="Calibri" panose="020F0502020204030204" pitchFamily="34" charset="0"/>
              </a:rPr>
              <a:t>write data to DATA register</a:t>
            </a:r>
            <a:br>
              <a:rPr lang="en-IN" sz="1600" dirty="0">
                <a:solidFill>
                  <a:srgbClr val="0070C0"/>
                </a:solidFill>
                <a:latin typeface="Calibri" panose="020F0502020204030204" pitchFamily="34" charset="0"/>
                <a:cs typeface="Calibri" panose="020F0502020204030204" pitchFamily="34" charset="0"/>
              </a:rPr>
            </a:br>
            <a:r>
              <a:rPr lang="en-IN" sz="1600" dirty="0">
                <a:solidFill>
                  <a:srgbClr val="0070C0"/>
                </a:solidFill>
                <a:latin typeface="Calibri" panose="020F0502020204030204" pitchFamily="34" charset="0"/>
                <a:cs typeface="Calibri" panose="020F0502020204030204" pitchFamily="34" charset="0"/>
              </a:rPr>
              <a:t>write command to COMMAND register </a:t>
            </a:r>
            <a:endParaRPr lang="en-IN" sz="4400" dirty="0">
              <a:solidFill>
                <a:srgbClr val="0070C0"/>
              </a:solidFill>
              <a:latin typeface="Calibri" panose="020F0502020204030204" pitchFamily="34" charset="0"/>
              <a:cs typeface="Calibri" panose="020F0502020204030204" pitchFamily="34" charset="0"/>
            </a:endParaRPr>
          </a:p>
          <a:p>
            <a:r>
              <a:rPr lang="en-IN" sz="1600" dirty="0">
                <a:solidFill>
                  <a:srgbClr val="0070C0"/>
                </a:solidFill>
                <a:latin typeface="Calibri" panose="020F0502020204030204" pitchFamily="34" charset="0"/>
                <a:cs typeface="Calibri" panose="020F0502020204030204" pitchFamily="34" charset="0"/>
              </a:rPr>
              <a:t>     // starts device and executes command while (STATUS == BUSY) </a:t>
            </a:r>
            <a:endParaRPr lang="en-IN" sz="4400" dirty="0">
              <a:solidFill>
                <a:srgbClr val="0070C0"/>
              </a:solidFill>
              <a:latin typeface="Calibri" panose="020F0502020204030204" pitchFamily="34" charset="0"/>
              <a:cs typeface="Calibri" panose="020F0502020204030204" pitchFamily="34" charset="0"/>
            </a:endParaRPr>
          </a:p>
          <a:p>
            <a:r>
              <a:rPr lang="en-IN" sz="1600" dirty="0">
                <a:solidFill>
                  <a:srgbClr val="0070C0"/>
                </a:solidFill>
                <a:latin typeface="Calibri" panose="020F0502020204030204" pitchFamily="34" charset="0"/>
                <a:cs typeface="Calibri" panose="020F0502020204030204" pitchFamily="34" charset="0"/>
              </a:rPr>
              <a:t>   // wait until device is done with request </a:t>
            </a:r>
            <a:endParaRPr lang="en-IN" sz="4400" dirty="0">
              <a:solidFill>
                <a:srgbClr val="0070C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6108F52-2D75-6640-AE16-EB24C9E827E5}"/>
              </a:ext>
            </a:extLst>
          </p:cNvPr>
          <p:cNvSpPr/>
          <p:nvPr/>
        </p:nvSpPr>
        <p:spPr>
          <a:xfrm>
            <a:off x="5220072" y="1250920"/>
            <a:ext cx="3744416" cy="707886"/>
          </a:xfrm>
          <a:prstGeom prst="rect">
            <a:avLst/>
          </a:prstGeom>
        </p:spPr>
        <p:txBody>
          <a:bodyPr wrap="square">
            <a:spAutoFit/>
          </a:bodyPr>
          <a:lstStyle/>
          <a:p>
            <a:r>
              <a:rPr lang="en-IN" sz="2000" dirty="0">
                <a:solidFill>
                  <a:srgbClr val="002060"/>
                </a:solidFill>
                <a:latin typeface="Calibri" panose="020F0502020204030204" pitchFamily="34" charset="0"/>
                <a:cs typeface="Calibri" panose="020F0502020204030204" pitchFamily="34" charset="0"/>
              </a:rPr>
              <a:t>OS controls device by reading/writing registers </a:t>
            </a:r>
          </a:p>
        </p:txBody>
      </p:sp>
      <p:sp>
        <p:nvSpPr>
          <p:cNvPr id="9" name="TextBox 8">
            <a:extLst>
              <a:ext uri="{FF2B5EF4-FFF2-40B4-BE49-F238E27FC236}">
                <a16:creationId xmlns:a16="http://schemas.microsoft.com/office/drawing/2014/main" id="{3381A350-A94E-2F4C-B175-4460D19FFF10}"/>
              </a:ext>
            </a:extLst>
          </p:cNvPr>
          <p:cNvSpPr txBox="1"/>
          <p:nvPr/>
        </p:nvSpPr>
        <p:spPr>
          <a:xfrm>
            <a:off x="5364088" y="4873491"/>
            <a:ext cx="3224111" cy="1200329"/>
          </a:xfrm>
          <a:prstGeom prst="rect">
            <a:avLst/>
          </a:prstGeom>
          <a:noFill/>
        </p:spPr>
        <p:txBody>
          <a:bodyPr wrap="square" rtlCol="0">
            <a:spAutoFit/>
          </a:bodyPr>
          <a:lstStyle/>
          <a:p>
            <a:r>
              <a:rPr lang="en-US" sz="2400" dirty="0">
                <a:solidFill>
                  <a:srgbClr val="FF0000"/>
                </a:solidFill>
                <a:latin typeface="Calibri" panose="020F0502020204030204" pitchFamily="34" charset="0"/>
                <a:cs typeface="Calibri" panose="020F0502020204030204" pitchFamily="34" charset="0"/>
              </a:rPr>
              <a:t>Simple but inefficient;</a:t>
            </a:r>
          </a:p>
          <a:p>
            <a:r>
              <a:rPr lang="en-US" sz="2400" dirty="0">
                <a:solidFill>
                  <a:srgbClr val="FF0000"/>
                </a:solidFill>
                <a:latin typeface="Calibri" panose="020F0502020204030204" pitchFamily="34" charset="0"/>
                <a:cs typeface="Calibri" panose="020F0502020204030204" pitchFamily="34" charset="0"/>
              </a:rPr>
              <a:t>Wastage of CPU time as OS keep polling</a:t>
            </a:r>
          </a:p>
        </p:txBody>
      </p:sp>
      <p:sp>
        <p:nvSpPr>
          <p:cNvPr id="7" name="Footer Placeholder 4">
            <a:extLst>
              <a:ext uri="{FF2B5EF4-FFF2-40B4-BE49-F238E27FC236}">
                <a16:creationId xmlns:a16="http://schemas.microsoft.com/office/drawing/2014/main" id="{3C4BE038-99D7-0444-9824-7F6F70C65305}"/>
              </a:ext>
            </a:extLst>
          </p:cNvPr>
          <p:cNvSpPr txBox="1">
            <a:spLocks/>
          </p:cNvSpPr>
          <p:nvPr/>
        </p:nvSpPr>
        <p:spPr>
          <a:xfrm>
            <a:off x="8355" y="6556060"/>
            <a:ext cx="5904656" cy="299063"/>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r>
              <a:rPr lang="en-US" sz="1400" b="0" dirty="0">
                <a:solidFill>
                  <a:schemeClr val="bg1">
                    <a:lumMod val="50000"/>
                  </a:schemeClr>
                </a:solidFill>
                <a:latin typeface="Calibri" panose="020F0502020204030204" pitchFamily="34" charset="0"/>
                <a:cs typeface="Calibri" panose="020F0502020204030204" pitchFamily="34" charset="0"/>
              </a:rPr>
              <a:t>Ref: OSTEP Book</a:t>
            </a:r>
          </a:p>
        </p:txBody>
      </p:sp>
    </p:spTree>
    <p:extLst>
      <p:ext uri="{BB962C8B-B14F-4D97-AF65-F5344CB8AC3E}">
        <p14:creationId xmlns:p14="http://schemas.microsoft.com/office/powerpoint/2010/main" val="13737965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0AC6-5D0C-4E40-B85A-8558FFF581D3}"/>
              </a:ext>
            </a:extLst>
          </p:cNvPr>
          <p:cNvSpPr>
            <a:spLocks noGrp="1"/>
          </p:cNvSpPr>
          <p:nvPr>
            <p:ph type="title"/>
          </p:nvPr>
        </p:nvSpPr>
        <p:spPr>
          <a:xfrm>
            <a:off x="523874" y="174519"/>
            <a:ext cx="7720533" cy="533400"/>
          </a:xfrm>
        </p:spPr>
        <p:txBody>
          <a:bodyPr/>
          <a:lstStyle/>
          <a:p>
            <a:r>
              <a:rPr lang="en-US" dirty="0"/>
              <a:t>Interacting with a Device – </a:t>
            </a:r>
            <a:r>
              <a:rPr lang="en-US" dirty="0">
                <a:solidFill>
                  <a:srgbClr val="FF0000"/>
                </a:solidFill>
              </a:rPr>
              <a:t>Programmed I/O</a:t>
            </a:r>
            <a:endParaRPr lang="en-US" dirty="0"/>
          </a:p>
        </p:txBody>
      </p:sp>
      <p:sp>
        <p:nvSpPr>
          <p:cNvPr id="4" name="Content Placeholder 3">
            <a:extLst>
              <a:ext uri="{FF2B5EF4-FFF2-40B4-BE49-F238E27FC236}">
                <a16:creationId xmlns:a16="http://schemas.microsoft.com/office/drawing/2014/main" id="{2DBB9069-A5EF-FF46-866C-3C8DA3B3CE72}"/>
              </a:ext>
            </a:extLst>
          </p:cNvPr>
          <p:cNvSpPr>
            <a:spLocks noGrp="1"/>
          </p:cNvSpPr>
          <p:nvPr>
            <p:ph idx="1"/>
          </p:nvPr>
        </p:nvSpPr>
        <p:spPr/>
        <p:txBody>
          <a:bodyPr/>
          <a:lstStyle/>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24D4BF4-29D1-B043-94C0-50651DA01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268760"/>
            <a:ext cx="6977918" cy="1080120"/>
          </a:xfrm>
          <a:prstGeom prst="rect">
            <a:avLst/>
          </a:prstGeom>
        </p:spPr>
      </p:pic>
      <p:sp>
        <p:nvSpPr>
          <p:cNvPr id="7" name="Content Placeholder 2">
            <a:extLst>
              <a:ext uri="{FF2B5EF4-FFF2-40B4-BE49-F238E27FC236}">
                <a16:creationId xmlns:a16="http://schemas.microsoft.com/office/drawing/2014/main" id="{0B6C8F04-EA1B-6F46-8A03-FF92A5F4D072}"/>
              </a:ext>
            </a:extLst>
          </p:cNvPr>
          <p:cNvSpPr txBox="1">
            <a:spLocks/>
          </p:cNvSpPr>
          <p:nvPr/>
        </p:nvSpPr>
        <p:spPr bwMode="auto">
          <a:xfrm>
            <a:off x="388383" y="2847256"/>
            <a:ext cx="8367234" cy="352690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US" kern="0" dirty="0"/>
              <a:t>Process 1 runs on CPU for some time</a:t>
            </a:r>
          </a:p>
          <a:p>
            <a:r>
              <a:rPr lang="en-US" kern="0" dirty="0"/>
              <a:t>Issues I/O request to disk to read some data</a:t>
            </a:r>
          </a:p>
          <a:p>
            <a:r>
              <a:rPr lang="en-US" kern="0" dirty="0"/>
              <a:t>System simply spins –polling status repeatedly</a:t>
            </a:r>
          </a:p>
          <a:p>
            <a:pPr lvl="1"/>
            <a:r>
              <a:rPr lang="en-US" kern="0" dirty="0"/>
              <a:t>Shown as p – polling</a:t>
            </a:r>
          </a:p>
          <a:p>
            <a:r>
              <a:rPr lang="en-IN" dirty="0"/>
              <a:t>The disk services the request and finally Process 1 can run again</a:t>
            </a:r>
            <a:endParaRPr lang="en-US" kern="0" dirty="0"/>
          </a:p>
          <a:p>
            <a:endParaRPr lang="en-US" kern="0" dirty="0"/>
          </a:p>
          <a:p>
            <a:endParaRPr lang="en-US" kern="0" dirty="0"/>
          </a:p>
        </p:txBody>
      </p:sp>
      <p:sp>
        <p:nvSpPr>
          <p:cNvPr id="8" name="Footer Placeholder 4">
            <a:extLst>
              <a:ext uri="{FF2B5EF4-FFF2-40B4-BE49-F238E27FC236}">
                <a16:creationId xmlns:a16="http://schemas.microsoft.com/office/drawing/2014/main" id="{382862B2-BD34-AA40-A0A8-EB648BBDF088}"/>
              </a:ext>
            </a:extLst>
          </p:cNvPr>
          <p:cNvSpPr txBox="1">
            <a:spLocks/>
          </p:cNvSpPr>
          <p:nvPr/>
        </p:nvSpPr>
        <p:spPr>
          <a:xfrm>
            <a:off x="8355" y="6556060"/>
            <a:ext cx="5904656" cy="299063"/>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r>
              <a:rPr lang="en-US" sz="1400" b="0" dirty="0">
                <a:solidFill>
                  <a:schemeClr val="bg1">
                    <a:lumMod val="50000"/>
                  </a:schemeClr>
                </a:solidFill>
                <a:latin typeface="Calibri" panose="020F0502020204030204" pitchFamily="34" charset="0"/>
                <a:cs typeface="Calibri" panose="020F0502020204030204" pitchFamily="34" charset="0"/>
              </a:rPr>
              <a:t>Ref: OSTEP Book</a:t>
            </a:r>
          </a:p>
        </p:txBody>
      </p:sp>
    </p:spTree>
    <p:extLst>
      <p:ext uri="{BB962C8B-B14F-4D97-AF65-F5344CB8AC3E}">
        <p14:creationId xmlns:p14="http://schemas.microsoft.com/office/powerpoint/2010/main" val="268221767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EC2A-A342-0045-ACDE-B42FDA51FDE6}"/>
              </a:ext>
            </a:extLst>
          </p:cNvPr>
          <p:cNvSpPr>
            <a:spLocks noGrp="1"/>
          </p:cNvSpPr>
          <p:nvPr>
            <p:ph type="title"/>
          </p:nvPr>
        </p:nvSpPr>
        <p:spPr/>
        <p:txBody>
          <a:bodyPr/>
          <a:lstStyle/>
          <a:p>
            <a:r>
              <a:rPr lang="en-US" dirty="0"/>
              <a:t>Interrupt Driven I/O</a:t>
            </a:r>
          </a:p>
        </p:txBody>
      </p:sp>
      <p:sp>
        <p:nvSpPr>
          <p:cNvPr id="3" name="Content Placeholder 2">
            <a:extLst>
              <a:ext uri="{FF2B5EF4-FFF2-40B4-BE49-F238E27FC236}">
                <a16:creationId xmlns:a16="http://schemas.microsoft.com/office/drawing/2014/main" id="{783E2E5F-1E1B-AE4F-BAB9-BD4BEFA6EC3D}"/>
              </a:ext>
            </a:extLst>
          </p:cNvPr>
          <p:cNvSpPr>
            <a:spLocks noGrp="1"/>
          </p:cNvSpPr>
          <p:nvPr>
            <p:ph idx="1"/>
          </p:nvPr>
        </p:nvSpPr>
        <p:spPr/>
        <p:txBody>
          <a:bodyPr/>
          <a:lstStyle/>
          <a:p>
            <a:r>
              <a:rPr lang="en-US" dirty="0"/>
              <a:t>Device  </a:t>
            </a:r>
            <a:r>
              <a:rPr lang="en-US" dirty="0">
                <a:sym typeface="Wingdings" pitchFamily="2" charset="2"/>
              </a:rPr>
              <a:t> CPU  RAM</a:t>
            </a:r>
          </a:p>
          <a:p>
            <a:pPr marL="0" indent="0">
              <a:buNone/>
            </a:pPr>
            <a:endParaRPr lang="en-IN" dirty="0"/>
          </a:p>
          <a:p>
            <a:pPr marL="0" indent="0">
              <a:buNone/>
            </a:pPr>
            <a:r>
              <a:rPr lang="en-IN" dirty="0">
                <a:solidFill>
                  <a:srgbClr val="FF0000"/>
                </a:solidFill>
                <a:latin typeface="Consolas" panose="020B0609020204030204" pitchFamily="49" charset="0"/>
                <a:cs typeface="Consolas" panose="020B0609020204030204" pitchFamily="49" charset="0"/>
              </a:rPr>
              <a:t>for (</a:t>
            </a:r>
            <a:r>
              <a:rPr lang="en-IN" dirty="0" err="1">
                <a:solidFill>
                  <a:srgbClr val="FF0000"/>
                </a:solidFill>
                <a:latin typeface="Consolas" panose="020B0609020204030204" pitchFamily="49" charset="0"/>
                <a:cs typeface="Consolas" panose="020B0609020204030204" pitchFamily="49" charset="0"/>
              </a:rPr>
              <a:t>i</a:t>
            </a:r>
            <a:r>
              <a:rPr lang="en-IN" dirty="0">
                <a:solidFill>
                  <a:srgbClr val="FF0000"/>
                </a:solidFill>
                <a:latin typeface="Consolas" panose="020B0609020204030204" pitchFamily="49" charset="0"/>
                <a:cs typeface="Consolas" panose="020B0609020204030204" pitchFamily="49" charset="0"/>
              </a:rPr>
              <a:t> = 1...n)</a:t>
            </a:r>
            <a:br>
              <a:rPr lang="en-IN" dirty="0">
                <a:solidFill>
                  <a:srgbClr val="FF0000"/>
                </a:solidFill>
                <a:latin typeface="Consolas" panose="020B0609020204030204" pitchFamily="49" charset="0"/>
                <a:cs typeface="Consolas" panose="020B0609020204030204" pitchFamily="49" charset="0"/>
              </a:rPr>
            </a:br>
            <a:r>
              <a:rPr lang="en-IN" dirty="0"/>
              <a:t>	CPU issues read request </a:t>
            </a:r>
          </a:p>
          <a:p>
            <a:pPr marL="0" indent="0">
              <a:buNone/>
            </a:pPr>
            <a:r>
              <a:rPr lang="en-IN" dirty="0"/>
              <a:t>	Device interrupts CPU with data </a:t>
            </a:r>
          </a:p>
          <a:p>
            <a:pPr marL="0" indent="0">
              <a:buNone/>
            </a:pPr>
            <a:r>
              <a:rPr lang="en-IN" dirty="0"/>
              <a:t>	CPU writes data to memory </a:t>
            </a:r>
          </a:p>
          <a:p>
            <a:pPr marL="0" indent="0">
              <a:buNone/>
            </a:pPr>
            <a:r>
              <a:rPr lang="en-US" dirty="0"/>
              <a:t> </a:t>
            </a:r>
          </a:p>
        </p:txBody>
      </p:sp>
      <p:pic>
        <p:nvPicPr>
          <p:cNvPr id="8" name="Picture 7">
            <a:extLst>
              <a:ext uri="{FF2B5EF4-FFF2-40B4-BE49-F238E27FC236}">
                <a16:creationId xmlns:a16="http://schemas.microsoft.com/office/drawing/2014/main" id="{339CDAA4-E21D-3349-A68D-C8617C337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645024"/>
            <a:ext cx="4968552" cy="2729205"/>
          </a:xfrm>
          <a:prstGeom prst="rect">
            <a:avLst/>
          </a:prstGeom>
        </p:spPr>
      </p:pic>
    </p:spTree>
    <p:extLst>
      <p:ext uri="{BB962C8B-B14F-4D97-AF65-F5344CB8AC3E}">
        <p14:creationId xmlns:p14="http://schemas.microsoft.com/office/powerpoint/2010/main" val="197320082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8897F5-BC99-0D41-99F7-7CB7E90D068F}"/>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56775847-D486-B743-974C-C18428A4784A}"/>
              </a:ext>
            </a:extLst>
          </p:cNvPr>
          <p:cNvSpPr>
            <a:spLocks noGrp="1"/>
          </p:cNvSpPr>
          <p:nvPr>
            <p:ph idx="1"/>
          </p:nvPr>
        </p:nvSpPr>
        <p:spPr/>
        <p:txBody>
          <a:bodyPr/>
          <a:lstStyle/>
          <a:p>
            <a:r>
              <a:rPr lang="en-US" dirty="0"/>
              <a:t>CS162, Operating Systems and Systems Programming, University of California, Berkeley</a:t>
            </a:r>
          </a:p>
          <a:p>
            <a:pPr lvl="1"/>
            <a:r>
              <a:rPr lang="en-US" dirty="0"/>
              <a:t>Book: Modern Operating Systems by Andrew Tanenbaum and Herbert Bos</a:t>
            </a:r>
          </a:p>
          <a:p>
            <a:pPr lvl="1"/>
            <a:r>
              <a:rPr lang="en-US" dirty="0"/>
              <a:t>Book: Operating System Concepts: A </a:t>
            </a:r>
            <a:r>
              <a:rPr lang="en-US" dirty="0" err="1"/>
              <a:t>Silberschatz</a:t>
            </a:r>
            <a:r>
              <a:rPr lang="en-US" dirty="0"/>
              <a:t>, Peter Galvin, Greg Gagne</a:t>
            </a:r>
          </a:p>
          <a:p>
            <a:pPr lvl="1"/>
            <a:endParaRPr lang="en-US" dirty="0"/>
          </a:p>
        </p:txBody>
      </p:sp>
    </p:spTree>
    <p:extLst>
      <p:ext uri="{BB962C8B-B14F-4D97-AF65-F5344CB8AC3E}">
        <p14:creationId xmlns:p14="http://schemas.microsoft.com/office/powerpoint/2010/main" val="254854234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0AC6-5D0C-4E40-B85A-8558FFF581D3}"/>
              </a:ext>
            </a:extLst>
          </p:cNvPr>
          <p:cNvSpPr>
            <a:spLocks noGrp="1"/>
          </p:cNvSpPr>
          <p:nvPr>
            <p:ph type="title"/>
          </p:nvPr>
        </p:nvSpPr>
        <p:spPr>
          <a:xfrm>
            <a:off x="523874" y="174519"/>
            <a:ext cx="7720533" cy="533400"/>
          </a:xfrm>
        </p:spPr>
        <p:txBody>
          <a:bodyPr/>
          <a:lstStyle/>
          <a:p>
            <a:r>
              <a:rPr lang="en-US" dirty="0">
                <a:solidFill>
                  <a:srgbClr val="0070C0"/>
                </a:solidFill>
              </a:rPr>
              <a:t>Interrupt Driven I/O</a:t>
            </a:r>
          </a:p>
        </p:txBody>
      </p:sp>
      <p:sp>
        <p:nvSpPr>
          <p:cNvPr id="4" name="Content Placeholder 3">
            <a:extLst>
              <a:ext uri="{FF2B5EF4-FFF2-40B4-BE49-F238E27FC236}">
                <a16:creationId xmlns:a16="http://schemas.microsoft.com/office/drawing/2014/main" id="{2DBB9069-A5EF-FF46-866C-3C8DA3B3CE7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0B6C8F04-EA1B-6F46-8A03-FF92A5F4D072}"/>
              </a:ext>
            </a:extLst>
          </p:cNvPr>
          <p:cNvSpPr txBox="1">
            <a:spLocks/>
          </p:cNvSpPr>
          <p:nvPr/>
        </p:nvSpPr>
        <p:spPr bwMode="auto">
          <a:xfrm>
            <a:off x="388383" y="2847256"/>
            <a:ext cx="8367234" cy="352690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US" sz="2000" kern="0" dirty="0"/>
              <a:t>OS runs Process 2 on CPU when disk is servicing Process 1’s request</a:t>
            </a:r>
          </a:p>
          <a:p>
            <a:r>
              <a:rPr lang="en-US" sz="2000" kern="0" dirty="0"/>
              <a:t>When request is complete the interrupt occurs, OS wakes up process 1 and runs it again</a:t>
            </a:r>
          </a:p>
          <a:p>
            <a:endParaRPr lang="en-US" sz="2000" kern="0" dirty="0"/>
          </a:p>
          <a:p>
            <a:r>
              <a:rPr lang="en-US" sz="2000" kern="0" dirty="0"/>
              <a:t>If device is fast, </a:t>
            </a:r>
            <a:r>
              <a:rPr lang="en-US" sz="2000" kern="0" dirty="0">
                <a:solidFill>
                  <a:srgbClr val="0070C0"/>
                </a:solidFill>
              </a:rPr>
              <a:t>polling performs better </a:t>
            </a:r>
            <a:r>
              <a:rPr lang="en-US" sz="2000" kern="0" dirty="0"/>
              <a:t>than interrupt driven I/O</a:t>
            </a:r>
          </a:p>
          <a:p>
            <a:r>
              <a:rPr lang="en-US" sz="2000" kern="0" dirty="0"/>
              <a:t>If device is slow, </a:t>
            </a:r>
            <a:r>
              <a:rPr lang="en-US" sz="2000" kern="0" dirty="0">
                <a:solidFill>
                  <a:srgbClr val="0070C0"/>
                </a:solidFill>
              </a:rPr>
              <a:t>interrupt driven I/O is faster than polling </a:t>
            </a:r>
          </a:p>
        </p:txBody>
      </p:sp>
      <p:pic>
        <p:nvPicPr>
          <p:cNvPr id="5" name="Picture 4">
            <a:extLst>
              <a:ext uri="{FF2B5EF4-FFF2-40B4-BE49-F238E27FC236}">
                <a16:creationId xmlns:a16="http://schemas.microsoft.com/office/drawing/2014/main" id="{7A640B76-E1A9-2E46-8199-BB66AF969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643" y="1019712"/>
            <a:ext cx="6684994" cy="1149536"/>
          </a:xfrm>
          <a:prstGeom prst="rect">
            <a:avLst/>
          </a:prstGeom>
        </p:spPr>
      </p:pic>
    </p:spTree>
    <p:extLst>
      <p:ext uri="{BB962C8B-B14F-4D97-AF65-F5344CB8AC3E}">
        <p14:creationId xmlns:p14="http://schemas.microsoft.com/office/powerpoint/2010/main" val="319721779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0AC6-5D0C-4E40-B85A-8558FFF581D3}"/>
              </a:ext>
            </a:extLst>
          </p:cNvPr>
          <p:cNvSpPr>
            <a:spLocks noGrp="1"/>
          </p:cNvSpPr>
          <p:nvPr>
            <p:ph type="title"/>
          </p:nvPr>
        </p:nvSpPr>
        <p:spPr>
          <a:xfrm>
            <a:off x="523874" y="174519"/>
            <a:ext cx="7720533" cy="533400"/>
          </a:xfrm>
        </p:spPr>
        <p:txBody>
          <a:bodyPr/>
          <a:lstStyle/>
          <a:p>
            <a:r>
              <a:rPr lang="en-US" dirty="0">
                <a:solidFill>
                  <a:srgbClr val="FF0000"/>
                </a:solidFill>
              </a:rPr>
              <a:t>Interrupt Driven I/O</a:t>
            </a:r>
            <a:endParaRPr lang="en-US" dirty="0"/>
          </a:p>
        </p:txBody>
      </p:sp>
      <p:sp>
        <p:nvSpPr>
          <p:cNvPr id="4" name="Content Placeholder 3">
            <a:extLst>
              <a:ext uri="{FF2B5EF4-FFF2-40B4-BE49-F238E27FC236}">
                <a16:creationId xmlns:a16="http://schemas.microsoft.com/office/drawing/2014/main" id="{2DBB9069-A5EF-FF46-866C-3C8DA3B3CE7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0B6C8F04-EA1B-6F46-8A03-FF92A5F4D072}"/>
              </a:ext>
            </a:extLst>
          </p:cNvPr>
          <p:cNvSpPr txBox="1">
            <a:spLocks/>
          </p:cNvSpPr>
          <p:nvPr/>
        </p:nvSpPr>
        <p:spPr bwMode="auto">
          <a:xfrm>
            <a:off x="388383" y="2847256"/>
            <a:ext cx="8367234" cy="352690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US" sz="2000" kern="0" dirty="0" err="1">
                <a:solidFill>
                  <a:srgbClr val="0070C0"/>
                </a:solidFill>
              </a:rPr>
              <a:t>Livelock</a:t>
            </a:r>
            <a:endParaRPr lang="en-US" sz="2000" kern="0" dirty="0">
              <a:solidFill>
                <a:srgbClr val="0070C0"/>
              </a:solidFill>
            </a:endParaRPr>
          </a:p>
          <a:p>
            <a:pPr lvl="1"/>
            <a:r>
              <a:rPr lang="en-US" sz="1800" kern="0" dirty="0"/>
              <a:t>A huge stream of incoming packets – each generating an interrupt</a:t>
            </a:r>
          </a:p>
          <a:p>
            <a:pPr lvl="1"/>
            <a:r>
              <a:rPr lang="en-US" sz="1800" kern="0" dirty="0"/>
              <a:t>OS finds itself only processing interrupts </a:t>
            </a:r>
          </a:p>
          <a:p>
            <a:pPr lvl="2"/>
            <a:r>
              <a:rPr lang="en-US" sz="1600" kern="0" dirty="0"/>
              <a:t>Not allowing a user process to run and actually service the request</a:t>
            </a:r>
          </a:p>
          <a:p>
            <a:pPr lvl="1"/>
            <a:r>
              <a:rPr lang="en-US" sz="1800" kern="0" dirty="0"/>
              <a:t>It’s better to use polling</a:t>
            </a:r>
          </a:p>
          <a:p>
            <a:endParaRPr lang="en-US" sz="2000" kern="0" dirty="0"/>
          </a:p>
          <a:p>
            <a:r>
              <a:rPr lang="en-US" sz="2000" kern="0" dirty="0"/>
              <a:t>Both Programmed I/O and Interrupt driven I/O  are not efficient as CPU gets busy doing mundane task</a:t>
            </a:r>
          </a:p>
          <a:p>
            <a:endParaRPr lang="en-US" sz="2000" kern="0" dirty="0"/>
          </a:p>
        </p:txBody>
      </p:sp>
      <p:pic>
        <p:nvPicPr>
          <p:cNvPr id="5" name="Picture 4">
            <a:extLst>
              <a:ext uri="{FF2B5EF4-FFF2-40B4-BE49-F238E27FC236}">
                <a16:creationId xmlns:a16="http://schemas.microsoft.com/office/drawing/2014/main" id="{7A640B76-E1A9-2E46-8199-BB66AF969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643" y="1019712"/>
            <a:ext cx="6684994" cy="1149536"/>
          </a:xfrm>
          <a:prstGeom prst="rect">
            <a:avLst/>
          </a:prstGeom>
        </p:spPr>
      </p:pic>
      <p:sp>
        <p:nvSpPr>
          <p:cNvPr id="3" name="TextBox 2">
            <a:extLst>
              <a:ext uri="{FF2B5EF4-FFF2-40B4-BE49-F238E27FC236}">
                <a16:creationId xmlns:a16="http://schemas.microsoft.com/office/drawing/2014/main" id="{2984756B-D1EE-6A43-B254-66196549A71E}"/>
              </a:ext>
            </a:extLst>
          </p:cNvPr>
          <p:cNvSpPr txBox="1"/>
          <p:nvPr/>
        </p:nvSpPr>
        <p:spPr>
          <a:xfrm>
            <a:off x="1403648" y="5940446"/>
            <a:ext cx="4445897" cy="461665"/>
          </a:xfrm>
          <a:prstGeom prst="rect">
            <a:avLst/>
          </a:prstGeom>
          <a:noFill/>
        </p:spPr>
        <p:txBody>
          <a:bodyPr wrap="none" rtlCol="0">
            <a:spAutoFit/>
          </a:bodyPr>
          <a:lstStyle/>
          <a:p>
            <a:r>
              <a:rPr lang="en-US" sz="2400" dirty="0">
                <a:solidFill>
                  <a:srgbClr val="FF0000"/>
                </a:solidFill>
                <a:latin typeface="Calibri" panose="020F0502020204030204" pitchFamily="34" charset="0"/>
                <a:cs typeface="Calibri" panose="020F0502020204030204" pitchFamily="34" charset="0"/>
              </a:rPr>
              <a:t>In both cases, CPU time is wasted</a:t>
            </a:r>
          </a:p>
        </p:txBody>
      </p:sp>
    </p:spTree>
    <p:extLst>
      <p:ext uri="{BB962C8B-B14F-4D97-AF65-F5344CB8AC3E}">
        <p14:creationId xmlns:p14="http://schemas.microsoft.com/office/powerpoint/2010/main" val="43661858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EC2A-A342-0045-ACDE-B42FDA51FDE6}"/>
              </a:ext>
            </a:extLst>
          </p:cNvPr>
          <p:cNvSpPr>
            <a:spLocks noGrp="1"/>
          </p:cNvSpPr>
          <p:nvPr>
            <p:ph type="title"/>
          </p:nvPr>
        </p:nvSpPr>
        <p:spPr/>
        <p:txBody>
          <a:bodyPr/>
          <a:lstStyle/>
          <a:p>
            <a:r>
              <a:rPr lang="en-US" dirty="0"/>
              <a:t>Direct Memory Access </a:t>
            </a:r>
            <a:r>
              <a:rPr lang="en-US" dirty="0">
                <a:solidFill>
                  <a:srgbClr val="FF0000"/>
                </a:solidFill>
              </a:rPr>
              <a:t>(DMA)  </a:t>
            </a:r>
            <a:r>
              <a:rPr lang="en-US" dirty="0"/>
              <a:t>I/O</a:t>
            </a:r>
          </a:p>
        </p:txBody>
      </p:sp>
      <p:sp>
        <p:nvSpPr>
          <p:cNvPr id="3" name="Content Placeholder 2">
            <a:extLst>
              <a:ext uri="{FF2B5EF4-FFF2-40B4-BE49-F238E27FC236}">
                <a16:creationId xmlns:a16="http://schemas.microsoft.com/office/drawing/2014/main" id="{783E2E5F-1E1B-AE4F-BAB9-BD4BEFA6EC3D}"/>
              </a:ext>
            </a:extLst>
          </p:cNvPr>
          <p:cNvSpPr>
            <a:spLocks noGrp="1"/>
          </p:cNvSpPr>
          <p:nvPr>
            <p:ph idx="1"/>
          </p:nvPr>
        </p:nvSpPr>
        <p:spPr/>
        <p:txBody>
          <a:bodyPr/>
          <a:lstStyle/>
          <a:p>
            <a:r>
              <a:rPr lang="en-US" dirty="0"/>
              <a:t>Device  </a:t>
            </a:r>
            <a:r>
              <a:rPr lang="en-US" dirty="0">
                <a:sym typeface="Wingdings" pitchFamily="2" charset="2"/>
              </a:rPr>
              <a:t> RAM</a:t>
            </a:r>
          </a:p>
          <a:p>
            <a:pPr marL="0" indent="0">
              <a:buNone/>
            </a:pPr>
            <a:endParaRPr lang="en-IN" dirty="0"/>
          </a:p>
          <a:p>
            <a:r>
              <a:rPr lang="en-IN" dirty="0"/>
              <a:t>CPU sets up DMA request </a:t>
            </a:r>
          </a:p>
          <a:p>
            <a:r>
              <a:rPr lang="en-IN" dirty="0"/>
              <a:t>Device puts data on bus &amp; RAM accepts it </a:t>
            </a:r>
          </a:p>
          <a:p>
            <a:r>
              <a:rPr lang="en-IN" dirty="0"/>
              <a:t>Device interrupts CPU when done </a:t>
            </a:r>
          </a:p>
          <a:p>
            <a:pPr marL="0" indent="0">
              <a:buNone/>
            </a:pPr>
            <a:r>
              <a:rPr lang="en-US" dirty="0"/>
              <a:t> </a:t>
            </a:r>
          </a:p>
        </p:txBody>
      </p:sp>
      <p:pic>
        <p:nvPicPr>
          <p:cNvPr id="5" name="Picture 4">
            <a:extLst>
              <a:ext uri="{FF2B5EF4-FFF2-40B4-BE49-F238E27FC236}">
                <a16:creationId xmlns:a16="http://schemas.microsoft.com/office/drawing/2014/main" id="{53D10FFB-6F0F-2245-9B46-C83C318E4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100" y="3497699"/>
            <a:ext cx="4444132" cy="2592410"/>
          </a:xfrm>
          <a:prstGeom prst="rect">
            <a:avLst/>
          </a:prstGeom>
        </p:spPr>
      </p:pic>
    </p:spTree>
    <p:extLst>
      <p:ext uri="{BB962C8B-B14F-4D97-AF65-F5344CB8AC3E}">
        <p14:creationId xmlns:p14="http://schemas.microsoft.com/office/powerpoint/2010/main" val="133845496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EC2A-A342-0045-ACDE-B42FDA51FDE6}"/>
              </a:ext>
            </a:extLst>
          </p:cNvPr>
          <p:cNvSpPr>
            <a:spLocks noGrp="1"/>
          </p:cNvSpPr>
          <p:nvPr>
            <p:ph type="title"/>
          </p:nvPr>
        </p:nvSpPr>
        <p:spPr/>
        <p:txBody>
          <a:bodyPr/>
          <a:lstStyle/>
          <a:p>
            <a:r>
              <a:rPr lang="en-US" dirty="0"/>
              <a:t>Direct Memory Access (DMA)  I/O</a:t>
            </a:r>
          </a:p>
        </p:txBody>
      </p:sp>
      <p:pic>
        <p:nvPicPr>
          <p:cNvPr id="10" name="Content Placeholder 9">
            <a:extLst>
              <a:ext uri="{FF2B5EF4-FFF2-40B4-BE49-F238E27FC236}">
                <a16:creationId xmlns:a16="http://schemas.microsoft.com/office/drawing/2014/main" id="{85EC1A28-BDE0-5443-BB64-24C25164E3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340767"/>
            <a:ext cx="5544616" cy="1095563"/>
          </a:xfrm>
        </p:spPr>
      </p:pic>
      <p:sp>
        <p:nvSpPr>
          <p:cNvPr id="11" name="Content Placeholder 2">
            <a:extLst>
              <a:ext uri="{FF2B5EF4-FFF2-40B4-BE49-F238E27FC236}">
                <a16:creationId xmlns:a16="http://schemas.microsoft.com/office/drawing/2014/main" id="{33017BAA-A1B6-424C-9B51-0947BDEB5C96}"/>
              </a:ext>
            </a:extLst>
          </p:cNvPr>
          <p:cNvSpPr txBox="1">
            <a:spLocks/>
          </p:cNvSpPr>
          <p:nvPr/>
        </p:nvSpPr>
        <p:spPr bwMode="auto">
          <a:xfrm>
            <a:off x="609600" y="2708920"/>
            <a:ext cx="7924800" cy="331088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US" kern="0" dirty="0"/>
              <a:t>Process 1 is running and it wants to transfer some data to the disk</a:t>
            </a:r>
          </a:p>
          <a:p>
            <a:r>
              <a:rPr lang="en-US" kern="0" dirty="0"/>
              <a:t>It initiates I/O</a:t>
            </a:r>
          </a:p>
          <a:p>
            <a:pPr lvl="1"/>
            <a:r>
              <a:rPr lang="en-US" kern="0" dirty="0"/>
              <a:t>Copy data from memory to the device explicitly</a:t>
            </a:r>
          </a:p>
          <a:p>
            <a:pPr lvl="2"/>
            <a:r>
              <a:rPr lang="en-US" kern="0" dirty="0"/>
              <a:t>One word at a time (marked as c)</a:t>
            </a:r>
          </a:p>
          <a:p>
            <a:pPr lvl="1"/>
            <a:r>
              <a:rPr lang="en-US" kern="0" dirty="0"/>
              <a:t>When copy is complete, I/O can begin on the disk</a:t>
            </a:r>
          </a:p>
          <a:p>
            <a:r>
              <a:rPr lang="en-US" kern="0" dirty="0"/>
              <a:t>CPU can be used for something else say process 2</a:t>
            </a:r>
          </a:p>
          <a:p>
            <a:r>
              <a:rPr lang="en-US" kern="0" dirty="0"/>
              <a:t>When transfer is complete, interrupt is raised and process 1 runs again</a:t>
            </a:r>
          </a:p>
          <a:p>
            <a:endParaRPr lang="en-US" kern="0" dirty="0"/>
          </a:p>
          <a:p>
            <a:pPr lvl="1"/>
            <a:endParaRPr lang="en-US" kern="0" dirty="0"/>
          </a:p>
          <a:p>
            <a:endParaRPr lang="en-US" kern="0" dirty="0"/>
          </a:p>
          <a:p>
            <a:r>
              <a:rPr lang="en-US" kern="0" dirty="0"/>
              <a:t> </a:t>
            </a:r>
          </a:p>
        </p:txBody>
      </p:sp>
    </p:spTree>
    <p:extLst>
      <p:ext uri="{BB962C8B-B14F-4D97-AF65-F5344CB8AC3E}">
        <p14:creationId xmlns:p14="http://schemas.microsoft.com/office/powerpoint/2010/main" val="24087011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EC2A-A342-0045-ACDE-B42FDA51FDE6}"/>
              </a:ext>
            </a:extLst>
          </p:cNvPr>
          <p:cNvSpPr>
            <a:spLocks noGrp="1"/>
          </p:cNvSpPr>
          <p:nvPr>
            <p:ph type="title"/>
          </p:nvPr>
        </p:nvSpPr>
        <p:spPr/>
        <p:txBody>
          <a:bodyPr/>
          <a:lstStyle/>
          <a:p>
            <a:r>
              <a:rPr lang="en-US" dirty="0"/>
              <a:t>Direct Memory Access (DMA)  I/O</a:t>
            </a:r>
          </a:p>
        </p:txBody>
      </p:sp>
      <p:pic>
        <p:nvPicPr>
          <p:cNvPr id="10" name="Content Placeholder 9">
            <a:extLst>
              <a:ext uri="{FF2B5EF4-FFF2-40B4-BE49-F238E27FC236}">
                <a16:creationId xmlns:a16="http://schemas.microsoft.com/office/drawing/2014/main" id="{85EC1A28-BDE0-5443-BB64-24C25164E3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340767"/>
            <a:ext cx="5544616" cy="1095563"/>
          </a:xfrm>
        </p:spPr>
      </p:pic>
      <p:sp>
        <p:nvSpPr>
          <p:cNvPr id="11" name="Content Placeholder 2">
            <a:extLst>
              <a:ext uri="{FF2B5EF4-FFF2-40B4-BE49-F238E27FC236}">
                <a16:creationId xmlns:a16="http://schemas.microsoft.com/office/drawing/2014/main" id="{33017BAA-A1B6-424C-9B51-0947BDEB5C96}"/>
              </a:ext>
            </a:extLst>
          </p:cNvPr>
          <p:cNvSpPr txBox="1">
            <a:spLocks/>
          </p:cNvSpPr>
          <p:nvPr/>
        </p:nvSpPr>
        <p:spPr bwMode="auto">
          <a:xfrm>
            <a:off x="609600" y="2708920"/>
            <a:ext cx="7924800" cy="414908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US" kern="0" dirty="0"/>
              <a:t>DMA engine</a:t>
            </a:r>
          </a:p>
          <a:p>
            <a:pPr lvl="1"/>
            <a:r>
              <a:rPr lang="en-US" kern="0" dirty="0"/>
              <a:t>A very specific device within a system that can orchestrate transfer between devices and MM without CPU intervention</a:t>
            </a:r>
          </a:p>
          <a:p>
            <a:r>
              <a:rPr lang="en-US" kern="0" dirty="0"/>
              <a:t>To transfer data to device, OS programs DMA engine </a:t>
            </a:r>
          </a:p>
          <a:p>
            <a:pPr lvl="1"/>
            <a:r>
              <a:rPr lang="en-US" kern="0" dirty="0"/>
              <a:t>Data location in the MM</a:t>
            </a:r>
          </a:p>
          <a:p>
            <a:pPr lvl="1"/>
            <a:r>
              <a:rPr lang="en-US" kern="0" dirty="0"/>
              <a:t>How much data to copy </a:t>
            </a:r>
          </a:p>
          <a:p>
            <a:pPr lvl="1"/>
            <a:r>
              <a:rPr lang="en-US" kern="0" dirty="0"/>
              <a:t>Which device to send it to</a:t>
            </a:r>
          </a:p>
          <a:p>
            <a:r>
              <a:rPr lang="en-US" kern="0" dirty="0"/>
              <a:t>When DMA is complete, DMA controller raises an interrupt and the OS knows that the transfer is complete</a:t>
            </a:r>
          </a:p>
          <a:p>
            <a:pPr lvl="1"/>
            <a:endParaRPr lang="en-US" kern="0" dirty="0"/>
          </a:p>
          <a:p>
            <a:endParaRPr lang="en-US" kern="0" dirty="0"/>
          </a:p>
          <a:p>
            <a:r>
              <a:rPr lang="en-US" kern="0" dirty="0"/>
              <a:t> </a:t>
            </a:r>
          </a:p>
        </p:txBody>
      </p:sp>
    </p:spTree>
    <p:extLst>
      <p:ext uri="{BB962C8B-B14F-4D97-AF65-F5344CB8AC3E}">
        <p14:creationId xmlns:p14="http://schemas.microsoft.com/office/powerpoint/2010/main" val="129405003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BE3D-2035-493D-A91B-8AC9D5EA445A}"/>
              </a:ext>
            </a:extLst>
          </p:cNvPr>
          <p:cNvSpPr>
            <a:spLocks noGrp="1"/>
          </p:cNvSpPr>
          <p:nvPr>
            <p:ph type="title"/>
          </p:nvPr>
        </p:nvSpPr>
        <p:spPr/>
        <p:txBody>
          <a:bodyPr/>
          <a:lstStyle/>
          <a:p>
            <a:r>
              <a:rPr lang="en-US" dirty="0"/>
              <a:t>I/O Device Notifying the OS</a:t>
            </a:r>
          </a:p>
        </p:txBody>
      </p:sp>
      <p:sp>
        <p:nvSpPr>
          <p:cNvPr id="3" name="Content Placeholder 2">
            <a:extLst>
              <a:ext uri="{FF2B5EF4-FFF2-40B4-BE49-F238E27FC236}">
                <a16:creationId xmlns:a16="http://schemas.microsoft.com/office/drawing/2014/main" id="{1F2A4EC7-05E5-4837-B96E-6503D9A659FA}"/>
              </a:ext>
            </a:extLst>
          </p:cNvPr>
          <p:cNvSpPr>
            <a:spLocks noGrp="1"/>
          </p:cNvSpPr>
          <p:nvPr>
            <p:ph idx="1"/>
          </p:nvPr>
        </p:nvSpPr>
        <p:spPr/>
        <p:txBody>
          <a:bodyPr>
            <a:normAutofit lnSpcReduction="10000"/>
          </a:bodyPr>
          <a:lstStyle/>
          <a:p>
            <a:r>
              <a:rPr lang="en-US" dirty="0"/>
              <a:t>The OS needs to know when:</a:t>
            </a:r>
          </a:p>
          <a:p>
            <a:pPr lvl="1"/>
            <a:r>
              <a:rPr lang="en-US" dirty="0"/>
              <a:t>The I/O device has completed an operation</a:t>
            </a:r>
          </a:p>
          <a:p>
            <a:pPr lvl="1"/>
            <a:r>
              <a:rPr lang="en-US" dirty="0"/>
              <a:t>The I/O operation has encountered an error</a:t>
            </a:r>
          </a:p>
          <a:p>
            <a:pPr lvl="1"/>
            <a:endParaRPr lang="en-US" dirty="0"/>
          </a:p>
          <a:p>
            <a:r>
              <a:rPr lang="en-US" dirty="0"/>
              <a:t>I/O Interrupt: Device generates interrupt when it needs service</a:t>
            </a:r>
          </a:p>
          <a:p>
            <a:pPr lvl="1"/>
            <a:r>
              <a:rPr lang="en-US" dirty="0"/>
              <a:t>Handles unpredictable events well, but high overhead</a:t>
            </a:r>
            <a:br>
              <a:rPr lang="en-US" dirty="0"/>
            </a:br>
            <a:endParaRPr lang="en-US" dirty="0"/>
          </a:p>
          <a:p>
            <a:r>
              <a:rPr lang="en-US" dirty="0"/>
              <a:t>Polling: OS periodically checks device-specific status register</a:t>
            </a:r>
          </a:p>
          <a:p>
            <a:pPr lvl="1"/>
            <a:r>
              <a:rPr lang="en-US" dirty="0"/>
              <a:t>Low overhead, but may waste cycles for infrequent or unpredictable I/O</a:t>
            </a:r>
          </a:p>
          <a:p>
            <a:pPr lvl="1"/>
            <a:endParaRPr lang="en-US" dirty="0"/>
          </a:p>
          <a:p>
            <a:r>
              <a:rPr lang="en-US" dirty="0">
                <a:solidFill>
                  <a:srgbClr val="0070C0"/>
                </a:solidFill>
              </a:rPr>
              <a:t>Actual devices combine both polling and interrupts</a:t>
            </a:r>
          </a:p>
          <a:p>
            <a:pPr lvl="1"/>
            <a:r>
              <a:rPr lang="en-US" dirty="0"/>
              <a:t>E.g., high-bandwidth network adapter</a:t>
            </a:r>
          </a:p>
        </p:txBody>
      </p:sp>
    </p:spTree>
    <p:extLst>
      <p:ext uri="{BB962C8B-B14F-4D97-AF65-F5344CB8AC3E}">
        <p14:creationId xmlns:p14="http://schemas.microsoft.com/office/powerpoint/2010/main" val="26548024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54AB-6BF3-3349-ABA1-2BA458F92FD5}"/>
              </a:ext>
            </a:extLst>
          </p:cNvPr>
          <p:cNvSpPr>
            <a:spLocks noGrp="1"/>
          </p:cNvSpPr>
          <p:nvPr>
            <p:ph type="ctrTitle"/>
          </p:nvPr>
        </p:nvSpPr>
        <p:spPr/>
        <p:txBody>
          <a:bodyPr/>
          <a:lstStyle/>
          <a:p>
            <a:br>
              <a:rPr lang="en-US" dirty="0"/>
            </a:br>
            <a:r>
              <a:rPr lang="en-US" dirty="0"/>
              <a:t>Characteristics of I/O Devices</a:t>
            </a:r>
          </a:p>
        </p:txBody>
      </p:sp>
      <p:sp>
        <p:nvSpPr>
          <p:cNvPr id="3" name="Subtitle 2">
            <a:extLst>
              <a:ext uri="{FF2B5EF4-FFF2-40B4-BE49-F238E27FC236}">
                <a16:creationId xmlns:a16="http://schemas.microsoft.com/office/drawing/2014/main" id="{721B04F8-0CD0-C24F-889F-EC3C62F8BA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55972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366B6832-28AC-4288-B525-BCEEFB9ABF75}"/>
              </a:ext>
            </a:extLst>
          </p:cNvPr>
          <p:cNvSpPr>
            <a:spLocks noGrp="1" noChangeArrowheads="1"/>
          </p:cNvSpPr>
          <p:nvPr>
            <p:ph type="title"/>
          </p:nvPr>
        </p:nvSpPr>
        <p:spPr/>
        <p:txBody>
          <a:bodyPr/>
          <a:lstStyle/>
          <a:p>
            <a:pPr eaLnBrk="1" hangingPunct="1"/>
            <a:r>
              <a:rPr lang="en-US" altLang="en-US" dirty="0"/>
              <a:t>Characteristics of I/O Devices</a:t>
            </a:r>
            <a:endParaRPr lang="en-US" altLang="en-US" sz="2400" dirty="0"/>
          </a:p>
        </p:txBody>
      </p:sp>
      <p:pic>
        <p:nvPicPr>
          <p:cNvPr id="38914" name="Picture 2">
            <a:extLst>
              <a:ext uri="{FF2B5EF4-FFF2-40B4-BE49-F238E27FC236}">
                <a16:creationId xmlns:a16="http://schemas.microsoft.com/office/drawing/2014/main" id="{AA6A421E-5B6D-415D-98E9-990C1A37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1408113"/>
            <a:ext cx="6989763"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746A88D-D050-F84F-83B7-5B0F06B4B6A3}"/>
              </a:ext>
            </a:extLst>
          </p:cNvPr>
          <p:cNvSpPr>
            <a:spLocks noChangeArrowheads="1"/>
          </p:cNvSpPr>
          <p:nvPr/>
        </p:nvSpPr>
        <p:spPr bwMode="auto">
          <a:xfrm>
            <a:off x="0" y="6657866"/>
            <a:ext cx="4355976" cy="1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chemeClr val="bg1">
                    <a:lumMod val="65000"/>
                  </a:schemeClr>
                </a:solidFill>
                <a:latin typeface="Calibri" panose="020F0502020204030204" pitchFamily="34" charset="0"/>
                <a:cs typeface="Calibri" panose="020F0502020204030204" pitchFamily="34" charset="0"/>
              </a:rPr>
              <a:t>Book: OS Concepts: </a:t>
            </a:r>
            <a:r>
              <a:rPr lang="en-US" altLang="en-US" sz="1200" dirty="0" err="1">
                <a:solidFill>
                  <a:schemeClr val="bg1">
                    <a:lumMod val="65000"/>
                  </a:schemeClr>
                </a:solidFill>
                <a:latin typeface="Calibri" panose="020F0502020204030204" pitchFamily="34" charset="0"/>
                <a:cs typeface="Calibri" panose="020F0502020204030204" pitchFamily="34" charset="0"/>
              </a:rPr>
              <a:t>Silberschatz</a:t>
            </a:r>
            <a:r>
              <a:rPr lang="en-US" altLang="en-US" sz="1200" dirty="0">
                <a:solidFill>
                  <a:schemeClr val="bg1">
                    <a:lumMod val="65000"/>
                  </a:schemeClr>
                </a:solidFill>
                <a:latin typeface="Calibri" panose="020F0502020204030204" pitchFamily="34" charset="0"/>
                <a:cs typeface="Calibri" panose="020F0502020204030204" pitchFamily="34" charset="0"/>
              </a:rPr>
              <a:t>, Galvin and Gagne ©2018</a:t>
            </a:r>
          </a:p>
          <a:p>
            <a:pPr eaLnBrk="1" hangingPunct="1"/>
            <a:endParaRPr lang="en-US" altLang="en-US" sz="1200" b="1"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10286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BAB99F9B-0394-4376-A52D-CC1A3D07D962}"/>
              </a:ext>
            </a:extLst>
          </p:cNvPr>
          <p:cNvSpPr>
            <a:spLocks noGrp="1" noChangeArrowheads="1"/>
          </p:cNvSpPr>
          <p:nvPr>
            <p:ph type="title"/>
          </p:nvPr>
        </p:nvSpPr>
        <p:spPr>
          <a:xfrm>
            <a:off x="1028408" y="233592"/>
            <a:ext cx="7689850" cy="576263"/>
          </a:xfrm>
        </p:spPr>
        <p:txBody>
          <a:bodyPr/>
          <a:lstStyle/>
          <a:p>
            <a:r>
              <a:rPr lang="en-US" altLang="en-US" dirty="0"/>
              <a:t>Characteristics of I/O Devices (Cont.)</a:t>
            </a:r>
          </a:p>
        </p:txBody>
      </p:sp>
      <p:sp>
        <p:nvSpPr>
          <p:cNvPr id="40962" name="Content Placeholder 2">
            <a:extLst>
              <a:ext uri="{FF2B5EF4-FFF2-40B4-BE49-F238E27FC236}">
                <a16:creationId xmlns:a16="http://schemas.microsoft.com/office/drawing/2014/main" id="{6DDCB4B9-9F86-4EBF-9886-CB135CBDBBE8}"/>
              </a:ext>
            </a:extLst>
          </p:cNvPr>
          <p:cNvSpPr>
            <a:spLocks noGrp="1" noChangeArrowheads="1"/>
          </p:cNvSpPr>
          <p:nvPr>
            <p:ph idx="1"/>
          </p:nvPr>
        </p:nvSpPr>
        <p:spPr>
          <a:xfrm>
            <a:off x="485775" y="982663"/>
            <a:ext cx="8447088" cy="5075237"/>
          </a:xfrm>
        </p:spPr>
        <p:txBody>
          <a:bodyPr/>
          <a:lstStyle/>
          <a:p>
            <a:r>
              <a:rPr lang="en-US" altLang="en-US" dirty="0"/>
              <a:t>Subtleties of devices handled by device drivers</a:t>
            </a:r>
          </a:p>
          <a:p>
            <a:r>
              <a:rPr lang="en-US" altLang="en-US" dirty="0"/>
              <a:t>Broadly I/O devices can be grouped by the OS into</a:t>
            </a:r>
          </a:p>
          <a:p>
            <a:pPr lvl="1"/>
            <a:r>
              <a:rPr lang="en-US" altLang="en-US" dirty="0"/>
              <a:t>Block I/O</a:t>
            </a:r>
          </a:p>
          <a:p>
            <a:pPr lvl="1"/>
            <a:r>
              <a:rPr lang="en-US" altLang="en-US" dirty="0"/>
              <a:t>Character I/O (Stream)</a:t>
            </a:r>
          </a:p>
          <a:p>
            <a:pPr lvl="1"/>
            <a:r>
              <a:rPr lang="en-US" altLang="en-US" dirty="0"/>
              <a:t>Network sockets</a:t>
            </a:r>
          </a:p>
          <a:p>
            <a:pPr lvl="1"/>
            <a:r>
              <a:rPr lang="en-US" altLang="en-US" dirty="0"/>
              <a:t>Clocks and Timers</a:t>
            </a:r>
          </a:p>
        </p:txBody>
      </p:sp>
    </p:spTree>
    <p:extLst>
      <p:ext uri="{BB962C8B-B14F-4D97-AF65-F5344CB8AC3E}">
        <p14:creationId xmlns:p14="http://schemas.microsoft.com/office/powerpoint/2010/main" val="351412222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2BC14-AB19-964F-BB04-2F009D0B8350}"/>
              </a:ext>
            </a:extLst>
          </p:cNvPr>
          <p:cNvSpPr>
            <a:spLocks noGrp="1"/>
          </p:cNvSpPr>
          <p:nvPr>
            <p:ph type="title"/>
          </p:nvPr>
        </p:nvSpPr>
        <p:spPr/>
        <p:txBody>
          <a:bodyPr/>
          <a:lstStyle/>
          <a:p>
            <a:r>
              <a:rPr lang="en-US" dirty="0"/>
              <a:t>Classes of Devices and Drivers</a:t>
            </a:r>
          </a:p>
        </p:txBody>
      </p:sp>
      <p:sp>
        <p:nvSpPr>
          <p:cNvPr id="5" name="Content Placeholder 4">
            <a:extLst>
              <a:ext uri="{FF2B5EF4-FFF2-40B4-BE49-F238E27FC236}">
                <a16:creationId xmlns:a16="http://schemas.microsoft.com/office/drawing/2014/main" id="{0E298092-BA98-3641-A77A-F8EA1DF9976D}"/>
              </a:ext>
            </a:extLst>
          </p:cNvPr>
          <p:cNvSpPr>
            <a:spLocks noGrp="1"/>
          </p:cNvSpPr>
          <p:nvPr>
            <p:ph idx="1"/>
          </p:nvPr>
        </p:nvSpPr>
        <p:spPr/>
        <p:txBody>
          <a:bodyPr/>
          <a:lstStyle/>
          <a:p>
            <a:r>
              <a:rPr lang="en-US" dirty="0"/>
              <a:t>OSs classify devices and drivers in to number of categories</a:t>
            </a:r>
          </a:p>
          <a:p>
            <a:pPr lvl="1"/>
            <a:r>
              <a:rPr lang="en-US" dirty="0">
                <a:solidFill>
                  <a:srgbClr val="0070C0"/>
                </a:solidFill>
              </a:rPr>
              <a:t>Block Devices</a:t>
            </a:r>
            <a:r>
              <a:rPr lang="en-US" dirty="0"/>
              <a:t>: Disks</a:t>
            </a:r>
          </a:p>
          <a:p>
            <a:pPr lvl="2"/>
            <a:r>
              <a:rPr lang="en-US" altLang="en-US" dirty="0"/>
              <a:t>Abstraction:  array of storage blocks</a:t>
            </a:r>
          </a:p>
          <a:p>
            <a:pPr lvl="2"/>
            <a:r>
              <a:rPr lang="en-US" altLang="en-US" dirty="0"/>
              <a:t>A block device can host a file system</a:t>
            </a:r>
          </a:p>
          <a:p>
            <a:pPr lvl="2"/>
            <a:r>
              <a:rPr lang="en-US" dirty="0"/>
              <a:t>Commands include </a:t>
            </a:r>
            <a:r>
              <a:rPr lang="en-US" b="1" dirty="0">
                <a:latin typeface="Courier New" panose="02070309020205020404" pitchFamily="49" charset="0"/>
              </a:rPr>
              <a:t>read, write, seek</a:t>
            </a:r>
          </a:p>
          <a:p>
            <a:pPr lvl="1"/>
            <a:r>
              <a:rPr lang="en-US" dirty="0">
                <a:solidFill>
                  <a:srgbClr val="0070C0"/>
                </a:solidFill>
              </a:rPr>
              <a:t>Character Devices:</a:t>
            </a:r>
            <a:r>
              <a:rPr lang="en-US" dirty="0"/>
              <a:t> Keyboards, Printers, Text console, Serial ports</a:t>
            </a:r>
          </a:p>
          <a:p>
            <a:pPr lvl="2"/>
            <a:r>
              <a:rPr lang="en-US" dirty="0"/>
              <a:t>Abstraction: stream of characters</a:t>
            </a:r>
          </a:p>
          <a:p>
            <a:pPr lvl="2"/>
            <a:r>
              <a:rPr lang="en-US" altLang="en-US" dirty="0"/>
              <a:t>Usually supports </a:t>
            </a:r>
            <a:r>
              <a:rPr lang="en-US" altLang="en-US" b="1" dirty="0">
                <a:latin typeface="Courier New" panose="02070309020205020404" pitchFamily="49" charset="0"/>
              </a:rPr>
              <a:t>get, put, open</a:t>
            </a:r>
            <a:r>
              <a:rPr lang="en-US" altLang="en-US" dirty="0"/>
              <a:t>, </a:t>
            </a:r>
            <a:r>
              <a:rPr lang="en-US" altLang="en-US" b="1" dirty="0">
                <a:latin typeface="Courier New" panose="02070309020205020404" pitchFamily="49" charset="0"/>
              </a:rPr>
              <a:t>close</a:t>
            </a:r>
            <a:r>
              <a:rPr lang="en-US" altLang="en-US" dirty="0"/>
              <a:t>, </a:t>
            </a:r>
            <a:r>
              <a:rPr lang="en-US" altLang="en-US" b="1" dirty="0">
                <a:latin typeface="Courier New" panose="02070309020205020404" pitchFamily="49" charset="0"/>
              </a:rPr>
              <a:t>read</a:t>
            </a:r>
            <a:r>
              <a:rPr lang="en-US" altLang="en-US" dirty="0"/>
              <a:t>, </a:t>
            </a:r>
            <a:r>
              <a:rPr lang="en-US" altLang="en-US" b="1" dirty="0">
                <a:latin typeface="Courier New" panose="02070309020205020404" pitchFamily="49" charset="0"/>
              </a:rPr>
              <a:t>write</a:t>
            </a:r>
          </a:p>
          <a:p>
            <a:pPr lvl="2"/>
            <a:r>
              <a:rPr lang="en-US" altLang="en-US" dirty="0"/>
              <a:t>Accessed sequentially (in most cases)</a:t>
            </a:r>
            <a:endParaRPr lang="en-US" dirty="0"/>
          </a:p>
          <a:p>
            <a:pPr lvl="1"/>
            <a:r>
              <a:rPr lang="en-US" dirty="0">
                <a:solidFill>
                  <a:srgbClr val="0070C0"/>
                </a:solidFill>
              </a:rPr>
              <a:t>Network Devices</a:t>
            </a:r>
          </a:p>
          <a:p>
            <a:pPr lvl="2"/>
            <a:r>
              <a:rPr lang="en-US" dirty="0"/>
              <a:t>Abstraction: Data packets</a:t>
            </a:r>
          </a:p>
          <a:p>
            <a:pPr lvl="1"/>
            <a:r>
              <a:rPr lang="en-US" dirty="0">
                <a:solidFill>
                  <a:srgbClr val="0070C0"/>
                </a:solidFill>
              </a:rPr>
              <a:t>Others</a:t>
            </a:r>
          </a:p>
          <a:p>
            <a:pPr lvl="2"/>
            <a:r>
              <a:rPr lang="en-US" dirty="0"/>
              <a:t>USB, SCSI, FireWire </a:t>
            </a:r>
            <a:r>
              <a:rPr lang="en-US" dirty="0" err="1"/>
              <a:t>etc</a:t>
            </a:r>
            <a:endParaRPr lang="en-US" dirty="0"/>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115970635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C15E-36A5-5D4A-BCEF-36556FC24D90}"/>
              </a:ext>
            </a:extLst>
          </p:cNvPr>
          <p:cNvSpPr>
            <a:spLocks noGrp="1"/>
          </p:cNvSpPr>
          <p:nvPr>
            <p:ph type="ctrTitle"/>
          </p:nvPr>
        </p:nvSpPr>
        <p:spPr/>
        <p:txBody>
          <a:bodyPr/>
          <a:lstStyle/>
          <a:p>
            <a:r>
              <a:rPr lang="en-US" dirty="0"/>
              <a:t>Input Output – We have learnt ..</a:t>
            </a:r>
          </a:p>
        </p:txBody>
      </p:sp>
    </p:spTree>
    <p:extLst>
      <p:ext uri="{BB962C8B-B14F-4D97-AF65-F5344CB8AC3E}">
        <p14:creationId xmlns:p14="http://schemas.microsoft.com/office/powerpoint/2010/main" val="300596238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95A27-B3E5-D149-8B3A-80AB80354B48}"/>
              </a:ext>
            </a:extLst>
          </p:cNvPr>
          <p:cNvSpPr>
            <a:spLocks noGrp="1"/>
          </p:cNvSpPr>
          <p:nvPr>
            <p:ph type="ctrTitle"/>
          </p:nvPr>
        </p:nvSpPr>
        <p:spPr/>
        <p:txBody>
          <a:bodyPr/>
          <a:lstStyle/>
          <a:p>
            <a:r>
              <a:rPr lang="en-US" dirty="0"/>
              <a:t>Device Driver  - Requirement </a:t>
            </a:r>
          </a:p>
        </p:txBody>
      </p:sp>
    </p:spTree>
    <p:extLst>
      <p:ext uri="{BB962C8B-B14F-4D97-AF65-F5344CB8AC3E}">
        <p14:creationId xmlns:p14="http://schemas.microsoft.com/office/powerpoint/2010/main" val="190578165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02EB766-58CB-4095-B504-FEF7CEBC4FEC}"/>
              </a:ext>
            </a:extLst>
          </p:cNvPr>
          <p:cNvSpPr>
            <a:spLocks noGrp="1" noChangeArrowheads="1"/>
          </p:cNvSpPr>
          <p:nvPr>
            <p:ph type="title"/>
          </p:nvPr>
        </p:nvSpPr>
        <p:spPr>
          <a:xfrm>
            <a:off x="457200" y="233592"/>
            <a:ext cx="8229600" cy="576263"/>
          </a:xfrm>
        </p:spPr>
        <p:txBody>
          <a:bodyPr/>
          <a:lstStyle/>
          <a:p>
            <a:pPr eaLnBrk="1" hangingPunct="1"/>
            <a:r>
              <a:rPr lang="en-US" altLang="en-US" dirty="0"/>
              <a:t>A Kernel I/O Structure</a:t>
            </a:r>
            <a:endParaRPr lang="en-US" altLang="en-US" sz="2400" dirty="0"/>
          </a:p>
        </p:txBody>
      </p:sp>
      <p:pic>
        <p:nvPicPr>
          <p:cNvPr id="36866" name="Picture 2">
            <a:extLst>
              <a:ext uri="{FF2B5EF4-FFF2-40B4-BE49-F238E27FC236}">
                <a16:creationId xmlns:a16="http://schemas.microsoft.com/office/drawing/2014/main" id="{D91E6BBB-9FA6-4BE0-A3F8-29E181B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184275"/>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4E91B1E-A936-8846-A0D7-38EA4984D575}"/>
              </a:ext>
            </a:extLst>
          </p:cNvPr>
          <p:cNvSpPr>
            <a:spLocks noChangeArrowheads="1"/>
          </p:cNvSpPr>
          <p:nvPr/>
        </p:nvSpPr>
        <p:spPr bwMode="auto">
          <a:xfrm>
            <a:off x="0" y="6657866"/>
            <a:ext cx="4355976" cy="1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chemeClr val="bg1">
                    <a:lumMod val="65000"/>
                  </a:schemeClr>
                </a:solidFill>
                <a:latin typeface="Calibri" panose="020F0502020204030204" pitchFamily="34" charset="0"/>
                <a:cs typeface="Calibri" panose="020F0502020204030204" pitchFamily="34" charset="0"/>
              </a:rPr>
              <a:t>Book: OS Concepts: </a:t>
            </a:r>
            <a:r>
              <a:rPr lang="en-US" altLang="en-US" sz="1200" dirty="0" err="1">
                <a:solidFill>
                  <a:schemeClr val="bg1">
                    <a:lumMod val="65000"/>
                  </a:schemeClr>
                </a:solidFill>
                <a:latin typeface="Calibri" panose="020F0502020204030204" pitchFamily="34" charset="0"/>
                <a:cs typeface="Calibri" panose="020F0502020204030204" pitchFamily="34" charset="0"/>
              </a:rPr>
              <a:t>Silberschatz</a:t>
            </a:r>
            <a:r>
              <a:rPr lang="en-US" altLang="en-US" sz="1200" dirty="0">
                <a:solidFill>
                  <a:schemeClr val="bg1">
                    <a:lumMod val="65000"/>
                  </a:schemeClr>
                </a:solidFill>
                <a:latin typeface="Calibri" panose="020F0502020204030204" pitchFamily="34" charset="0"/>
                <a:cs typeface="Calibri" panose="020F0502020204030204" pitchFamily="34" charset="0"/>
              </a:rPr>
              <a:t>, Galvin and Gagne ©2018</a:t>
            </a:r>
          </a:p>
          <a:p>
            <a:pPr eaLnBrk="1" hangingPunct="1"/>
            <a:endParaRPr lang="en-US" altLang="en-US" sz="1200" b="1"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038463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02EB766-58CB-4095-B504-FEF7CEBC4FEC}"/>
              </a:ext>
            </a:extLst>
          </p:cNvPr>
          <p:cNvSpPr>
            <a:spLocks noGrp="1" noChangeArrowheads="1"/>
          </p:cNvSpPr>
          <p:nvPr>
            <p:ph type="title"/>
          </p:nvPr>
        </p:nvSpPr>
        <p:spPr>
          <a:xfrm>
            <a:off x="457200" y="233592"/>
            <a:ext cx="8229600" cy="576263"/>
          </a:xfrm>
        </p:spPr>
        <p:txBody>
          <a:bodyPr/>
          <a:lstStyle/>
          <a:p>
            <a:pPr eaLnBrk="1" hangingPunct="1"/>
            <a:r>
              <a:rPr lang="en-US" altLang="en-US" dirty="0"/>
              <a:t>A Kernel I/O Structure</a:t>
            </a:r>
            <a:endParaRPr lang="en-US" altLang="en-US" sz="2400" dirty="0"/>
          </a:p>
        </p:txBody>
      </p:sp>
      <p:pic>
        <p:nvPicPr>
          <p:cNvPr id="36866" name="Picture 2">
            <a:extLst>
              <a:ext uri="{FF2B5EF4-FFF2-40B4-BE49-F238E27FC236}">
                <a16:creationId xmlns:a16="http://schemas.microsoft.com/office/drawing/2014/main" id="{D91E6BBB-9FA6-4BE0-A3F8-29E181B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184275"/>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4E91B1E-A936-8846-A0D7-38EA4984D575}"/>
              </a:ext>
            </a:extLst>
          </p:cNvPr>
          <p:cNvSpPr>
            <a:spLocks noChangeArrowheads="1"/>
          </p:cNvSpPr>
          <p:nvPr/>
        </p:nvSpPr>
        <p:spPr bwMode="auto">
          <a:xfrm>
            <a:off x="0" y="6657866"/>
            <a:ext cx="4355976" cy="1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chemeClr val="bg1">
                    <a:lumMod val="65000"/>
                  </a:schemeClr>
                </a:solidFill>
                <a:latin typeface="Calibri" panose="020F0502020204030204" pitchFamily="34" charset="0"/>
                <a:cs typeface="Calibri" panose="020F0502020204030204" pitchFamily="34" charset="0"/>
              </a:rPr>
              <a:t>Book: OS Concepts: </a:t>
            </a:r>
            <a:r>
              <a:rPr lang="en-US" altLang="en-US" sz="1200" dirty="0" err="1">
                <a:solidFill>
                  <a:schemeClr val="bg1">
                    <a:lumMod val="65000"/>
                  </a:schemeClr>
                </a:solidFill>
                <a:latin typeface="Calibri" panose="020F0502020204030204" pitchFamily="34" charset="0"/>
                <a:cs typeface="Calibri" panose="020F0502020204030204" pitchFamily="34" charset="0"/>
              </a:rPr>
              <a:t>Silberschatz</a:t>
            </a:r>
            <a:r>
              <a:rPr lang="en-US" altLang="en-US" sz="1200" dirty="0">
                <a:solidFill>
                  <a:schemeClr val="bg1">
                    <a:lumMod val="65000"/>
                  </a:schemeClr>
                </a:solidFill>
                <a:latin typeface="Calibri" panose="020F0502020204030204" pitchFamily="34" charset="0"/>
                <a:cs typeface="Calibri" panose="020F0502020204030204" pitchFamily="34" charset="0"/>
              </a:rPr>
              <a:t>, Galvin and Gagne ©2018</a:t>
            </a:r>
          </a:p>
          <a:p>
            <a:pPr eaLnBrk="1" hangingPunct="1"/>
            <a:endParaRPr lang="en-US" altLang="en-US" sz="1200" b="1" dirty="0">
              <a:solidFill>
                <a:schemeClr val="bg1">
                  <a:lumMod val="65000"/>
                </a:schemeClr>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D5F8120-EC15-D44C-B8EB-87471CFCDA03}"/>
              </a:ext>
            </a:extLst>
          </p:cNvPr>
          <p:cNvSpPr/>
          <p:nvPr/>
        </p:nvSpPr>
        <p:spPr bwMode="auto">
          <a:xfrm>
            <a:off x="899592" y="980728"/>
            <a:ext cx="7632848" cy="1800200"/>
          </a:xfrm>
          <a:prstGeom prst="rect">
            <a:avLst/>
          </a:prstGeom>
          <a:no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 name="TextBox 2">
            <a:extLst>
              <a:ext uri="{FF2B5EF4-FFF2-40B4-BE49-F238E27FC236}">
                <a16:creationId xmlns:a16="http://schemas.microsoft.com/office/drawing/2014/main" id="{F908CDC3-8C26-3742-8FDF-0D2733747F19}"/>
              </a:ext>
            </a:extLst>
          </p:cNvPr>
          <p:cNvSpPr txBox="1"/>
          <p:nvPr/>
        </p:nvSpPr>
        <p:spPr>
          <a:xfrm>
            <a:off x="5004048" y="324957"/>
            <a:ext cx="3419911"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Generic- standard set of functions</a:t>
            </a:r>
          </a:p>
        </p:txBody>
      </p:sp>
    </p:spTree>
    <p:extLst>
      <p:ext uri="{BB962C8B-B14F-4D97-AF65-F5344CB8AC3E}">
        <p14:creationId xmlns:p14="http://schemas.microsoft.com/office/powerpoint/2010/main" val="123865910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02EB766-58CB-4095-B504-FEF7CEBC4FEC}"/>
              </a:ext>
            </a:extLst>
          </p:cNvPr>
          <p:cNvSpPr>
            <a:spLocks noGrp="1" noChangeArrowheads="1"/>
          </p:cNvSpPr>
          <p:nvPr>
            <p:ph type="title"/>
          </p:nvPr>
        </p:nvSpPr>
        <p:spPr>
          <a:xfrm>
            <a:off x="457200" y="233592"/>
            <a:ext cx="8229600" cy="576263"/>
          </a:xfrm>
        </p:spPr>
        <p:txBody>
          <a:bodyPr/>
          <a:lstStyle/>
          <a:p>
            <a:pPr eaLnBrk="1" hangingPunct="1"/>
            <a:r>
              <a:rPr lang="en-US" altLang="en-US" dirty="0"/>
              <a:t>A Kernel I/O Structure</a:t>
            </a:r>
            <a:endParaRPr lang="en-US" altLang="en-US" sz="2400" dirty="0"/>
          </a:p>
        </p:txBody>
      </p:sp>
      <p:pic>
        <p:nvPicPr>
          <p:cNvPr id="36866" name="Picture 2">
            <a:extLst>
              <a:ext uri="{FF2B5EF4-FFF2-40B4-BE49-F238E27FC236}">
                <a16:creationId xmlns:a16="http://schemas.microsoft.com/office/drawing/2014/main" id="{D91E6BBB-9FA6-4BE0-A3F8-29E181B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184275"/>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4E91B1E-A936-8846-A0D7-38EA4984D575}"/>
              </a:ext>
            </a:extLst>
          </p:cNvPr>
          <p:cNvSpPr>
            <a:spLocks noChangeArrowheads="1"/>
          </p:cNvSpPr>
          <p:nvPr/>
        </p:nvSpPr>
        <p:spPr bwMode="auto">
          <a:xfrm>
            <a:off x="0" y="6657866"/>
            <a:ext cx="4355976" cy="1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chemeClr val="bg1">
                    <a:lumMod val="65000"/>
                  </a:schemeClr>
                </a:solidFill>
                <a:latin typeface="Calibri" panose="020F0502020204030204" pitchFamily="34" charset="0"/>
                <a:cs typeface="Calibri" panose="020F0502020204030204" pitchFamily="34" charset="0"/>
              </a:rPr>
              <a:t>Book: OS Concepts: </a:t>
            </a:r>
            <a:r>
              <a:rPr lang="en-US" altLang="en-US" sz="1200" dirty="0" err="1">
                <a:solidFill>
                  <a:schemeClr val="bg1">
                    <a:lumMod val="65000"/>
                  </a:schemeClr>
                </a:solidFill>
                <a:latin typeface="Calibri" panose="020F0502020204030204" pitchFamily="34" charset="0"/>
                <a:cs typeface="Calibri" panose="020F0502020204030204" pitchFamily="34" charset="0"/>
              </a:rPr>
              <a:t>Silberschatz</a:t>
            </a:r>
            <a:r>
              <a:rPr lang="en-US" altLang="en-US" sz="1200" dirty="0">
                <a:solidFill>
                  <a:schemeClr val="bg1">
                    <a:lumMod val="65000"/>
                  </a:schemeClr>
                </a:solidFill>
                <a:latin typeface="Calibri" panose="020F0502020204030204" pitchFamily="34" charset="0"/>
                <a:cs typeface="Calibri" panose="020F0502020204030204" pitchFamily="34" charset="0"/>
              </a:rPr>
              <a:t>, Galvin and Gagne ©2018</a:t>
            </a:r>
          </a:p>
          <a:p>
            <a:pPr eaLnBrk="1" hangingPunct="1"/>
            <a:endParaRPr lang="en-US" altLang="en-US" sz="1200" b="1" dirty="0">
              <a:solidFill>
                <a:schemeClr val="bg1">
                  <a:lumMod val="65000"/>
                </a:schemeClr>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D5F8120-EC15-D44C-B8EB-87471CFCDA03}"/>
              </a:ext>
            </a:extLst>
          </p:cNvPr>
          <p:cNvSpPr/>
          <p:nvPr/>
        </p:nvSpPr>
        <p:spPr bwMode="auto">
          <a:xfrm>
            <a:off x="863526" y="3701626"/>
            <a:ext cx="7632848" cy="2607693"/>
          </a:xfrm>
          <a:prstGeom prst="rect">
            <a:avLst/>
          </a:prstGeom>
          <a:noFill/>
          <a:ln w="571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accent2">
                  <a:lumMod val="75000"/>
                </a:schemeClr>
              </a:solidFill>
              <a:effectLst/>
              <a:latin typeface="Comic Sans MS" pitchFamily="66" charset="0"/>
            </a:endParaRPr>
          </a:p>
        </p:txBody>
      </p:sp>
      <p:sp>
        <p:nvSpPr>
          <p:cNvPr id="3" name="TextBox 2">
            <a:extLst>
              <a:ext uri="{FF2B5EF4-FFF2-40B4-BE49-F238E27FC236}">
                <a16:creationId xmlns:a16="http://schemas.microsoft.com/office/drawing/2014/main" id="{F908CDC3-8C26-3742-8FDF-0D2733747F19}"/>
              </a:ext>
            </a:extLst>
          </p:cNvPr>
          <p:cNvSpPr txBox="1"/>
          <p:nvPr/>
        </p:nvSpPr>
        <p:spPr>
          <a:xfrm>
            <a:off x="5130364" y="6380859"/>
            <a:ext cx="2527102" cy="369332"/>
          </a:xfrm>
          <a:prstGeom prst="rect">
            <a:avLst/>
          </a:prstGeom>
          <a:noFill/>
        </p:spPr>
        <p:txBody>
          <a:bodyPr wrap="none" rtlCol="0">
            <a:spAutoFit/>
          </a:bodyPr>
          <a:lstStyle/>
          <a:p>
            <a:r>
              <a:rPr lang="en-US" dirty="0">
                <a:solidFill>
                  <a:schemeClr val="accent2">
                    <a:lumMod val="75000"/>
                  </a:schemeClr>
                </a:solidFill>
                <a:latin typeface="Calibri" panose="020F0502020204030204" pitchFamily="34" charset="0"/>
                <a:cs typeface="Calibri" panose="020F0502020204030204" pitchFamily="34" charset="0"/>
              </a:rPr>
              <a:t>Device specific functions</a:t>
            </a:r>
          </a:p>
        </p:txBody>
      </p:sp>
      <p:sp>
        <p:nvSpPr>
          <p:cNvPr id="7" name="Rectangle 6">
            <a:extLst>
              <a:ext uri="{FF2B5EF4-FFF2-40B4-BE49-F238E27FC236}">
                <a16:creationId xmlns:a16="http://schemas.microsoft.com/office/drawing/2014/main" id="{4CD9DA95-D1CB-1B45-8BAD-B6975D90F638}"/>
              </a:ext>
            </a:extLst>
          </p:cNvPr>
          <p:cNvSpPr/>
          <p:nvPr/>
        </p:nvSpPr>
        <p:spPr bwMode="auto">
          <a:xfrm>
            <a:off x="899592" y="980728"/>
            <a:ext cx="7632848" cy="1800200"/>
          </a:xfrm>
          <a:prstGeom prst="rect">
            <a:avLst/>
          </a:prstGeom>
          <a:no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8" name="TextBox 7">
            <a:extLst>
              <a:ext uri="{FF2B5EF4-FFF2-40B4-BE49-F238E27FC236}">
                <a16:creationId xmlns:a16="http://schemas.microsoft.com/office/drawing/2014/main" id="{DEDFD372-6E1E-9040-B5BE-A412BA8488AD}"/>
              </a:ext>
            </a:extLst>
          </p:cNvPr>
          <p:cNvSpPr txBox="1"/>
          <p:nvPr/>
        </p:nvSpPr>
        <p:spPr>
          <a:xfrm>
            <a:off x="5004048" y="324957"/>
            <a:ext cx="3349378"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Generic standard set of functions</a:t>
            </a:r>
          </a:p>
        </p:txBody>
      </p:sp>
    </p:spTree>
    <p:extLst>
      <p:ext uri="{BB962C8B-B14F-4D97-AF65-F5344CB8AC3E}">
        <p14:creationId xmlns:p14="http://schemas.microsoft.com/office/powerpoint/2010/main" val="2646876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02EB766-58CB-4095-B504-FEF7CEBC4FEC}"/>
              </a:ext>
            </a:extLst>
          </p:cNvPr>
          <p:cNvSpPr>
            <a:spLocks noGrp="1" noChangeArrowheads="1"/>
          </p:cNvSpPr>
          <p:nvPr>
            <p:ph type="title"/>
          </p:nvPr>
        </p:nvSpPr>
        <p:spPr>
          <a:xfrm>
            <a:off x="457200" y="233592"/>
            <a:ext cx="8229600" cy="576263"/>
          </a:xfrm>
        </p:spPr>
        <p:txBody>
          <a:bodyPr/>
          <a:lstStyle/>
          <a:p>
            <a:pPr eaLnBrk="1" hangingPunct="1"/>
            <a:r>
              <a:rPr lang="en-US" altLang="en-US" dirty="0"/>
              <a:t>A Kernel I/O Structure</a:t>
            </a:r>
            <a:endParaRPr lang="en-US" altLang="en-US" sz="2400" dirty="0"/>
          </a:p>
        </p:txBody>
      </p:sp>
      <p:pic>
        <p:nvPicPr>
          <p:cNvPr id="36866" name="Picture 2">
            <a:extLst>
              <a:ext uri="{FF2B5EF4-FFF2-40B4-BE49-F238E27FC236}">
                <a16:creationId xmlns:a16="http://schemas.microsoft.com/office/drawing/2014/main" id="{D91E6BBB-9FA6-4BE0-A3F8-29E181B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184275"/>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4E91B1E-A936-8846-A0D7-38EA4984D575}"/>
              </a:ext>
            </a:extLst>
          </p:cNvPr>
          <p:cNvSpPr>
            <a:spLocks noChangeArrowheads="1"/>
          </p:cNvSpPr>
          <p:nvPr/>
        </p:nvSpPr>
        <p:spPr bwMode="auto">
          <a:xfrm>
            <a:off x="0" y="6657866"/>
            <a:ext cx="4355976" cy="1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chemeClr val="bg1">
                    <a:lumMod val="65000"/>
                  </a:schemeClr>
                </a:solidFill>
                <a:latin typeface="Calibri" panose="020F0502020204030204" pitchFamily="34" charset="0"/>
                <a:cs typeface="Calibri" panose="020F0502020204030204" pitchFamily="34" charset="0"/>
              </a:rPr>
              <a:t>Book: OS Concepts: </a:t>
            </a:r>
            <a:r>
              <a:rPr lang="en-US" altLang="en-US" sz="1200" dirty="0" err="1">
                <a:solidFill>
                  <a:schemeClr val="bg1">
                    <a:lumMod val="65000"/>
                  </a:schemeClr>
                </a:solidFill>
                <a:latin typeface="Calibri" panose="020F0502020204030204" pitchFamily="34" charset="0"/>
                <a:cs typeface="Calibri" panose="020F0502020204030204" pitchFamily="34" charset="0"/>
              </a:rPr>
              <a:t>Silberschatz</a:t>
            </a:r>
            <a:r>
              <a:rPr lang="en-US" altLang="en-US" sz="1200" dirty="0">
                <a:solidFill>
                  <a:schemeClr val="bg1">
                    <a:lumMod val="65000"/>
                  </a:schemeClr>
                </a:solidFill>
                <a:latin typeface="Calibri" panose="020F0502020204030204" pitchFamily="34" charset="0"/>
                <a:cs typeface="Calibri" panose="020F0502020204030204" pitchFamily="34" charset="0"/>
              </a:rPr>
              <a:t>, Galvin and Gagne ©2018</a:t>
            </a:r>
          </a:p>
          <a:p>
            <a:pPr eaLnBrk="1" hangingPunct="1"/>
            <a:endParaRPr lang="en-US" altLang="en-US" sz="1200" b="1" dirty="0">
              <a:solidFill>
                <a:schemeClr val="bg1">
                  <a:lumMod val="65000"/>
                </a:schemeClr>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D5F8120-EC15-D44C-B8EB-87471CFCDA03}"/>
              </a:ext>
            </a:extLst>
          </p:cNvPr>
          <p:cNvSpPr/>
          <p:nvPr/>
        </p:nvSpPr>
        <p:spPr bwMode="auto">
          <a:xfrm>
            <a:off x="863526" y="3701626"/>
            <a:ext cx="7632848" cy="2607693"/>
          </a:xfrm>
          <a:prstGeom prst="rect">
            <a:avLst/>
          </a:prstGeom>
          <a:noFill/>
          <a:ln w="5715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accent2">
                  <a:lumMod val="75000"/>
                </a:schemeClr>
              </a:solidFill>
              <a:effectLst/>
              <a:latin typeface="Comic Sans MS" pitchFamily="66" charset="0"/>
            </a:endParaRPr>
          </a:p>
        </p:txBody>
      </p:sp>
      <p:sp>
        <p:nvSpPr>
          <p:cNvPr id="3" name="TextBox 2">
            <a:extLst>
              <a:ext uri="{FF2B5EF4-FFF2-40B4-BE49-F238E27FC236}">
                <a16:creationId xmlns:a16="http://schemas.microsoft.com/office/drawing/2014/main" id="{F908CDC3-8C26-3742-8FDF-0D2733747F19}"/>
              </a:ext>
            </a:extLst>
          </p:cNvPr>
          <p:cNvSpPr txBox="1"/>
          <p:nvPr/>
        </p:nvSpPr>
        <p:spPr>
          <a:xfrm>
            <a:off x="5130364" y="6380859"/>
            <a:ext cx="2527102" cy="369332"/>
          </a:xfrm>
          <a:prstGeom prst="rect">
            <a:avLst/>
          </a:prstGeom>
          <a:noFill/>
        </p:spPr>
        <p:txBody>
          <a:bodyPr wrap="none" rtlCol="0">
            <a:spAutoFit/>
          </a:bodyPr>
          <a:lstStyle/>
          <a:p>
            <a:r>
              <a:rPr lang="en-US" dirty="0">
                <a:solidFill>
                  <a:schemeClr val="accent2">
                    <a:lumMod val="75000"/>
                  </a:schemeClr>
                </a:solidFill>
                <a:latin typeface="Calibri" panose="020F0502020204030204" pitchFamily="34" charset="0"/>
                <a:cs typeface="Calibri" panose="020F0502020204030204" pitchFamily="34" charset="0"/>
              </a:rPr>
              <a:t>Device specific functions</a:t>
            </a:r>
          </a:p>
        </p:txBody>
      </p:sp>
      <p:sp>
        <p:nvSpPr>
          <p:cNvPr id="7" name="Rectangle 6">
            <a:extLst>
              <a:ext uri="{FF2B5EF4-FFF2-40B4-BE49-F238E27FC236}">
                <a16:creationId xmlns:a16="http://schemas.microsoft.com/office/drawing/2014/main" id="{4CD9DA95-D1CB-1B45-8BAD-B6975D90F638}"/>
              </a:ext>
            </a:extLst>
          </p:cNvPr>
          <p:cNvSpPr/>
          <p:nvPr/>
        </p:nvSpPr>
        <p:spPr bwMode="auto">
          <a:xfrm>
            <a:off x="899592" y="980728"/>
            <a:ext cx="7632848" cy="1800200"/>
          </a:xfrm>
          <a:prstGeom prst="rect">
            <a:avLst/>
          </a:prstGeom>
          <a:no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8" name="TextBox 7">
            <a:extLst>
              <a:ext uri="{FF2B5EF4-FFF2-40B4-BE49-F238E27FC236}">
                <a16:creationId xmlns:a16="http://schemas.microsoft.com/office/drawing/2014/main" id="{DEDFD372-6E1E-9040-B5BE-A412BA8488AD}"/>
              </a:ext>
            </a:extLst>
          </p:cNvPr>
          <p:cNvSpPr txBox="1"/>
          <p:nvPr/>
        </p:nvSpPr>
        <p:spPr>
          <a:xfrm>
            <a:off x="5004048" y="324957"/>
            <a:ext cx="3349378"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Generic standard set of functions</a:t>
            </a:r>
          </a:p>
        </p:txBody>
      </p:sp>
      <p:sp>
        <p:nvSpPr>
          <p:cNvPr id="5" name="Rectangle 4">
            <a:extLst>
              <a:ext uri="{FF2B5EF4-FFF2-40B4-BE49-F238E27FC236}">
                <a16:creationId xmlns:a16="http://schemas.microsoft.com/office/drawing/2014/main" id="{BAEDB6CB-812E-5C4D-8DD5-7306A44CDBE0}"/>
              </a:ext>
            </a:extLst>
          </p:cNvPr>
          <p:cNvSpPr/>
          <p:nvPr/>
        </p:nvSpPr>
        <p:spPr bwMode="auto">
          <a:xfrm>
            <a:off x="683568" y="2780928"/>
            <a:ext cx="8003232" cy="920698"/>
          </a:xfrm>
          <a:prstGeom prst="rect">
            <a:avLst/>
          </a:prstGeom>
          <a:noFill/>
          <a:ln w="57150" cap="flat" cmpd="sng" algn="ctr">
            <a:solidFill>
              <a:srgbClr val="2A40E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6" name="TextBox 5">
            <a:extLst>
              <a:ext uri="{FF2B5EF4-FFF2-40B4-BE49-F238E27FC236}">
                <a16:creationId xmlns:a16="http://schemas.microsoft.com/office/drawing/2014/main" id="{5A97830A-D2F0-444C-BCA9-A351291F8401}"/>
              </a:ext>
            </a:extLst>
          </p:cNvPr>
          <p:cNvSpPr txBox="1"/>
          <p:nvPr/>
        </p:nvSpPr>
        <p:spPr>
          <a:xfrm>
            <a:off x="6012160" y="2348880"/>
            <a:ext cx="1740413" cy="369332"/>
          </a:xfrm>
          <a:prstGeom prst="rect">
            <a:avLst/>
          </a:prstGeom>
          <a:noFill/>
        </p:spPr>
        <p:txBody>
          <a:bodyPr wrap="none" rtlCol="0">
            <a:spAutoFit/>
          </a:bodyPr>
          <a:lstStyle/>
          <a:p>
            <a:r>
              <a:rPr lang="en-US" dirty="0">
                <a:solidFill>
                  <a:srgbClr val="233AE1"/>
                </a:solidFill>
                <a:latin typeface="Calibri" panose="020F0502020204030204" pitchFamily="34" charset="0"/>
                <a:cs typeface="Calibri" panose="020F0502020204030204" pitchFamily="34" charset="0"/>
              </a:rPr>
              <a:t>Bridging the gap</a:t>
            </a:r>
          </a:p>
        </p:txBody>
      </p:sp>
    </p:spTree>
    <p:extLst>
      <p:ext uri="{BB962C8B-B14F-4D97-AF65-F5344CB8AC3E}">
        <p14:creationId xmlns:p14="http://schemas.microsoft.com/office/powerpoint/2010/main" val="42688561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A921-5021-6B47-A2A7-24BEE4A90C7A}"/>
              </a:ext>
            </a:extLst>
          </p:cNvPr>
          <p:cNvSpPr>
            <a:spLocks noGrp="1"/>
          </p:cNvSpPr>
          <p:nvPr>
            <p:ph type="ctrTitle"/>
          </p:nvPr>
        </p:nvSpPr>
        <p:spPr/>
        <p:txBody>
          <a:bodyPr/>
          <a:lstStyle/>
          <a:p>
            <a:r>
              <a:rPr lang="en-US" dirty="0"/>
              <a:t>Device Driver - Concept</a:t>
            </a:r>
          </a:p>
        </p:txBody>
      </p:sp>
    </p:spTree>
    <p:extLst>
      <p:ext uri="{BB962C8B-B14F-4D97-AF65-F5344CB8AC3E}">
        <p14:creationId xmlns:p14="http://schemas.microsoft.com/office/powerpoint/2010/main" val="216455037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535E-CBF0-A642-8E99-EF3E5020813E}"/>
              </a:ext>
            </a:extLst>
          </p:cNvPr>
          <p:cNvSpPr>
            <a:spLocks noGrp="1"/>
          </p:cNvSpPr>
          <p:nvPr>
            <p:ph type="title"/>
          </p:nvPr>
        </p:nvSpPr>
        <p:spPr/>
        <p:txBody>
          <a:bodyPr/>
          <a:lstStyle/>
          <a:p>
            <a:r>
              <a:rPr lang="en-US" dirty="0"/>
              <a:t>Device Driver - Concept</a:t>
            </a:r>
          </a:p>
        </p:txBody>
      </p:sp>
      <p:sp>
        <p:nvSpPr>
          <p:cNvPr id="3" name="Content Placeholder 2">
            <a:extLst>
              <a:ext uri="{FF2B5EF4-FFF2-40B4-BE49-F238E27FC236}">
                <a16:creationId xmlns:a16="http://schemas.microsoft.com/office/drawing/2014/main" id="{284EF0CB-7CDC-1746-B157-65B26654ACB0}"/>
              </a:ext>
            </a:extLst>
          </p:cNvPr>
          <p:cNvSpPr>
            <a:spLocks noGrp="1"/>
          </p:cNvSpPr>
          <p:nvPr>
            <p:ph idx="1"/>
          </p:nvPr>
        </p:nvSpPr>
        <p:spPr/>
        <p:txBody>
          <a:bodyPr/>
          <a:lstStyle/>
          <a:p>
            <a:r>
              <a:rPr lang="en-US" altLang="en-US" dirty="0"/>
              <a:t>Black boxes to hide details of hardware devices</a:t>
            </a:r>
          </a:p>
          <a:p>
            <a:r>
              <a:rPr lang="en-US" altLang="en-US" dirty="0"/>
              <a:t>Use standardized calls </a:t>
            </a:r>
          </a:p>
          <a:p>
            <a:pPr lvl="1"/>
            <a:r>
              <a:rPr lang="en-US" altLang="en-US" dirty="0"/>
              <a:t>Independent of the specific driver</a:t>
            </a:r>
          </a:p>
          <a:p>
            <a:r>
              <a:rPr lang="en-US" altLang="en-US" dirty="0"/>
              <a:t>Map standard calls to device-specific operations</a:t>
            </a:r>
          </a:p>
          <a:p>
            <a:r>
              <a:rPr lang="en-US" altLang="en-US" dirty="0"/>
              <a:t>Can be developed separately from the rest of the kernel</a:t>
            </a:r>
          </a:p>
          <a:p>
            <a:pPr lvl="2"/>
            <a:r>
              <a:rPr lang="en-US" altLang="en-US" dirty="0"/>
              <a:t>Plugged in at runtime when needed</a:t>
            </a:r>
          </a:p>
          <a:p>
            <a:r>
              <a:rPr lang="en-US" altLang="en-US" dirty="0"/>
              <a:t>Implements the </a:t>
            </a:r>
            <a:r>
              <a:rPr lang="en-US" altLang="en-US" i="1" dirty="0">
                <a:solidFill>
                  <a:srgbClr val="0070C0"/>
                </a:solidFill>
              </a:rPr>
              <a:t>mechanisms</a:t>
            </a:r>
            <a:r>
              <a:rPr lang="en-US" altLang="en-US" dirty="0"/>
              <a:t> to access the hardware </a:t>
            </a:r>
          </a:p>
          <a:p>
            <a:pPr lvl="1"/>
            <a:r>
              <a:rPr lang="en-US" altLang="en-US" dirty="0"/>
              <a:t>E.g., show a disk as an array of data blocks</a:t>
            </a:r>
          </a:p>
          <a:p>
            <a:endParaRPr lang="en-US" dirty="0"/>
          </a:p>
        </p:txBody>
      </p:sp>
    </p:spTree>
    <p:extLst>
      <p:ext uri="{BB962C8B-B14F-4D97-AF65-F5344CB8AC3E}">
        <p14:creationId xmlns:p14="http://schemas.microsoft.com/office/powerpoint/2010/main" val="24202175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C387-8084-164C-B567-4EB7E9635CF0}"/>
              </a:ext>
            </a:extLst>
          </p:cNvPr>
          <p:cNvSpPr>
            <a:spLocks noGrp="1"/>
          </p:cNvSpPr>
          <p:nvPr>
            <p:ph type="title"/>
          </p:nvPr>
        </p:nvSpPr>
        <p:spPr/>
        <p:txBody>
          <a:bodyPr/>
          <a:lstStyle/>
          <a:p>
            <a:r>
              <a:rPr lang="en-US" dirty="0"/>
              <a:t>Device Driver - Concept</a:t>
            </a:r>
          </a:p>
        </p:txBody>
      </p:sp>
      <p:sp>
        <p:nvSpPr>
          <p:cNvPr id="3" name="Content Placeholder 2">
            <a:extLst>
              <a:ext uri="{FF2B5EF4-FFF2-40B4-BE49-F238E27FC236}">
                <a16:creationId xmlns:a16="http://schemas.microsoft.com/office/drawing/2014/main" id="{75104B08-E06E-B04C-A1B6-B4A425320E32}"/>
              </a:ext>
            </a:extLst>
          </p:cNvPr>
          <p:cNvSpPr>
            <a:spLocks noGrp="1"/>
          </p:cNvSpPr>
          <p:nvPr>
            <p:ph idx="1"/>
          </p:nvPr>
        </p:nvSpPr>
        <p:spPr/>
        <p:txBody>
          <a:bodyPr/>
          <a:lstStyle/>
          <a:p>
            <a:r>
              <a:rPr lang="en-IN" sz="2000" dirty="0"/>
              <a:t>Device-drivers hide the differences between  device controllers and I/O subsystem of the kernel </a:t>
            </a:r>
          </a:p>
          <a:p>
            <a:r>
              <a:rPr lang="en-IN" sz="2000" dirty="0">
                <a:solidFill>
                  <a:srgbClr val="0070C0"/>
                </a:solidFill>
              </a:rPr>
              <a:t>I/O system calls </a:t>
            </a:r>
            <a:r>
              <a:rPr lang="en-IN" sz="2000" dirty="0"/>
              <a:t>encapsulate the </a:t>
            </a:r>
            <a:r>
              <a:rPr lang="en-IN" sz="2000" dirty="0" err="1"/>
              <a:t>behavior</a:t>
            </a:r>
            <a:r>
              <a:rPr lang="en-IN" sz="2000" dirty="0"/>
              <a:t> of devices in a few </a:t>
            </a:r>
            <a:r>
              <a:rPr lang="en-IN" sz="2000" dirty="0">
                <a:solidFill>
                  <a:srgbClr val="0070C0"/>
                </a:solidFill>
              </a:rPr>
              <a:t>generic classes </a:t>
            </a:r>
            <a:r>
              <a:rPr lang="en-IN" sz="2000" dirty="0"/>
              <a:t>that hide hardware differences from applications </a:t>
            </a:r>
          </a:p>
          <a:p>
            <a:r>
              <a:rPr lang="en-IN" sz="2000" dirty="0"/>
              <a:t>It benefits device manufactures </a:t>
            </a:r>
          </a:p>
          <a:p>
            <a:pPr lvl="1"/>
            <a:r>
              <a:rPr lang="en-IN" sz="2000" dirty="0"/>
              <a:t>They can advance or change the design the device</a:t>
            </a:r>
          </a:p>
          <a:p>
            <a:pPr lvl="2"/>
            <a:r>
              <a:rPr lang="en-IN" sz="1800" dirty="0"/>
              <a:t>Make them compatible with existing controller interface (</a:t>
            </a:r>
            <a:r>
              <a:rPr lang="en-IN" sz="1800" dirty="0" err="1"/>
              <a:t>eg</a:t>
            </a:r>
            <a:r>
              <a:rPr lang="en-IN" sz="1800" dirty="0"/>
              <a:t> SATA)</a:t>
            </a:r>
          </a:p>
          <a:p>
            <a:pPr lvl="2"/>
            <a:r>
              <a:rPr lang="en-IN" sz="1800" dirty="0"/>
              <a:t>Or, develop device driver for the device for each OS</a:t>
            </a:r>
          </a:p>
          <a:p>
            <a:pPr lvl="3"/>
            <a:r>
              <a:rPr lang="en-IN" sz="1600" dirty="0"/>
              <a:t>As different OSs have different I/O subsystem</a:t>
            </a:r>
          </a:p>
          <a:p>
            <a:r>
              <a:rPr lang="en-IN" sz="2000" dirty="0"/>
              <a:t>Device Drivers accept </a:t>
            </a:r>
            <a:r>
              <a:rPr lang="en-IN" sz="2000" dirty="0">
                <a:solidFill>
                  <a:srgbClr val="0070C0"/>
                </a:solidFill>
              </a:rPr>
              <a:t>abstract read and write (or other) requests </a:t>
            </a:r>
            <a:r>
              <a:rPr lang="en-IN" sz="2000" dirty="0"/>
              <a:t>from the device-independent software above it </a:t>
            </a:r>
          </a:p>
          <a:p>
            <a:r>
              <a:rPr lang="en-IN" sz="2000" dirty="0"/>
              <a:t>Device Drivers execute the requests </a:t>
            </a:r>
          </a:p>
          <a:p>
            <a:pPr marL="0" indent="0">
              <a:buNone/>
            </a:pPr>
            <a:endParaRPr lang="en-IN" sz="2000" dirty="0"/>
          </a:p>
          <a:p>
            <a:endParaRPr lang="en-US" sz="2000" dirty="0"/>
          </a:p>
        </p:txBody>
      </p:sp>
      <p:sp>
        <p:nvSpPr>
          <p:cNvPr id="4" name="Rectangle 3">
            <a:extLst>
              <a:ext uri="{FF2B5EF4-FFF2-40B4-BE49-F238E27FC236}">
                <a16:creationId xmlns:a16="http://schemas.microsoft.com/office/drawing/2014/main" id="{AE96ADFF-5981-F04F-ABF9-3480806C52DB}"/>
              </a:ext>
            </a:extLst>
          </p:cNvPr>
          <p:cNvSpPr>
            <a:spLocks noChangeArrowheads="1"/>
          </p:cNvSpPr>
          <p:nvPr/>
        </p:nvSpPr>
        <p:spPr bwMode="auto">
          <a:xfrm>
            <a:off x="0" y="6657866"/>
            <a:ext cx="4355976" cy="1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chemeClr val="bg1">
                    <a:lumMod val="65000"/>
                  </a:schemeClr>
                </a:solidFill>
                <a:latin typeface="Calibri" panose="020F0502020204030204" pitchFamily="34" charset="0"/>
                <a:cs typeface="Calibri" panose="020F0502020204030204" pitchFamily="34" charset="0"/>
              </a:rPr>
              <a:t>Book: OS Concepts: </a:t>
            </a:r>
            <a:r>
              <a:rPr lang="en-US" altLang="en-US" sz="1200" dirty="0" err="1">
                <a:solidFill>
                  <a:schemeClr val="bg1">
                    <a:lumMod val="65000"/>
                  </a:schemeClr>
                </a:solidFill>
                <a:latin typeface="Calibri" panose="020F0502020204030204" pitchFamily="34" charset="0"/>
                <a:cs typeface="Calibri" panose="020F0502020204030204" pitchFamily="34" charset="0"/>
              </a:rPr>
              <a:t>Silberschatz</a:t>
            </a:r>
            <a:r>
              <a:rPr lang="en-US" altLang="en-US" sz="1200" dirty="0">
                <a:solidFill>
                  <a:schemeClr val="bg1">
                    <a:lumMod val="65000"/>
                  </a:schemeClr>
                </a:solidFill>
                <a:latin typeface="Calibri" panose="020F0502020204030204" pitchFamily="34" charset="0"/>
                <a:cs typeface="Calibri" panose="020F0502020204030204" pitchFamily="34" charset="0"/>
              </a:rPr>
              <a:t>, Galvin and Gagne ©2018</a:t>
            </a:r>
          </a:p>
          <a:p>
            <a:pPr eaLnBrk="1" hangingPunct="1"/>
            <a:endParaRPr lang="en-US" altLang="en-US" sz="1200" b="1"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129366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B3A9A-2FFA-2241-A785-83CBF17D650C}"/>
              </a:ext>
            </a:extLst>
          </p:cNvPr>
          <p:cNvSpPr>
            <a:spLocks noGrp="1"/>
          </p:cNvSpPr>
          <p:nvPr>
            <p:ph type="title"/>
          </p:nvPr>
        </p:nvSpPr>
        <p:spPr/>
        <p:txBody>
          <a:bodyPr/>
          <a:lstStyle/>
          <a:p>
            <a:r>
              <a:rPr lang="en-US" dirty="0"/>
              <a:t>Device Driver Concept</a:t>
            </a:r>
          </a:p>
        </p:txBody>
      </p:sp>
      <p:sp>
        <p:nvSpPr>
          <p:cNvPr id="3" name="Content Placeholder 2">
            <a:extLst>
              <a:ext uri="{FF2B5EF4-FFF2-40B4-BE49-F238E27FC236}">
                <a16:creationId xmlns:a16="http://schemas.microsoft.com/office/drawing/2014/main" id="{049B5B7F-4F92-D742-A00B-B912B4FCFA8F}"/>
              </a:ext>
            </a:extLst>
          </p:cNvPr>
          <p:cNvSpPr>
            <a:spLocks noGrp="1"/>
          </p:cNvSpPr>
          <p:nvPr>
            <p:ph idx="1"/>
          </p:nvPr>
        </p:nvSpPr>
        <p:spPr/>
        <p:txBody>
          <a:bodyPr/>
          <a:lstStyle/>
          <a:p>
            <a:r>
              <a:rPr lang="en-IN" dirty="0"/>
              <a:t>The number of </a:t>
            </a:r>
            <a:r>
              <a:rPr lang="en-IN" dirty="0">
                <a:solidFill>
                  <a:srgbClr val="0070C0"/>
                </a:solidFill>
              </a:rPr>
              <a:t>device-registers </a:t>
            </a:r>
            <a:r>
              <a:rPr lang="en-IN" dirty="0"/>
              <a:t>and nature of </a:t>
            </a:r>
            <a:r>
              <a:rPr lang="en-IN" dirty="0">
                <a:solidFill>
                  <a:srgbClr val="0070C0"/>
                </a:solidFill>
              </a:rPr>
              <a:t>commands </a:t>
            </a:r>
            <a:r>
              <a:rPr lang="en-IN" dirty="0"/>
              <a:t>vary radically from device to device. For example: </a:t>
            </a:r>
          </a:p>
          <a:p>
            <a:pPr lvl="1"/>
            <a:r>
              <a:rPr lang="en-IN" dirty="0"/>
              <a:t>Mouse driver has to accept information from the mouse how far it has moved and which button is pressed</a:t>
            </a:r>
          </a:p>
          <a:p>
            <a:pPr lvl="1"/>
            <a:r>
              <a:rPr lang="en-IN" dirty="0"/>
              <a:t>Disk driver have to know about sectors, track, cylinders, arm motion</a:t>
            </a:r>
          </a:p>
          <a:p>
            <a:r>
              <a:rPr lang="en-IN" dirty="0"/>
              <a:t>Each I/O device attached to a computer needs some device-specific code for controlling it  </a:t>
            </a:r>
          </a:p>
          <a:p>
            <a:pPr lvl="1"/>
            <a:r>
              <a:rPr lang="en-IN" dirty="0"/>
              <a:t>This code is the device driver</a:t>
            </a:r>
          </a:p>
          <a:p>
            <a:r>
              <a:rPr lang="en-IN" dirty="0"/>
              <a:t>Device driver is generally written by the device’s manufacturer and delivered along with the device</a:t>
            </a:r>
          </a:p>
          <a:p>
            <a:pPr lvl="1"/>
            <a:r>
              <a:rPr lang="en-IN" dirty="0"/>
              <a:t>Device drivers are supplied for OS </a:t>
            </a:r>
          </a:p>
          <a:p>
            <a:r>
              <a:rPr lang="en-IN" dirty="0"/>
              <a:t>Each device driver usually handles one device type or class of closely related types</a:t>
            </a:r>
          </a:p>
          <a:p>
            <a:endParaRPr lang="en-IN" dirty="0"/>
          </a:p>
          <a:p>
            <a:pPr marL="0" indent="0">
              <a:buNone/>
            </a:pPr>
            <a:endParaRPr lang="en-IN" dirty="0"/>
          </a:p>
          <a:p>
            <a:endParaRPr lang="en-IN" dirty="0"/>
          </a:p>
          <a:p>
            <a:endParaRPr lang="en-US" dirty="0"/>
          </a:p>
        </p:txBody>
      </p:sp>
      <p:sp>
        <p:nvSpPr>
          <p:cNvPr id="4" name="Rectangle 3">
            <a:extLst>
              <a:ext uri="{FF2B5EF4-FFF2-40B4-BE49-F238E27FC236}">
                <a16:creationId xmlns:a16="http://schemas.microsoft.com/office/drawing/2014/main" id="{796A2A92-E1AC-DA40-993E-563B0B954B6D}"/>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569430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8DA06-F3D1-DC42-B960-2714794AA940}"/>
              </a:ext>
            </a:extLst>
          </p:cNvPr>
          <p:cNvSpPr>
            <a:spLocks noGrp="1"/>
          </p:cNvSpPr>
          <p:nvPr>
            <p:ph type="title"/>
          </p:nvPr>
        </p:nvSpPr>
        <p:spPr/>
        <p:txBody>
          <a:bodyPr/>
          <a:lstStyle/>
          <a:p>
            <a:r>
              <a:rPr lang="en-US" dirty="0"/>
              <a:t>Device Driver –  Kernel Space</a:t>
            </a:r>
          </a:p>
        </p:txBody>
      </p:sp>
      <p:sp>
        <p:nvSpPr>
          <p:cNvPr id="3" name="Content Placeholder 2">
            <a:extLst>
              <a:ext uri="{FF2B5EF4-FFF2-40B4-BE49-F238E27FC236}">
                <a16:creationId xmlns:a16="http://schemas.microsoft.com/office/drawing/2014/main" id="{CEFDE03C-EE26-FF4B-899B-2D803151AB5F}"/>
              </a:ext>
            </a:extLst>
          </p:cNvPr>
          <p:cNvSpPr>
            <a:spLocks noGrp="1"/>
          </p:cNvSpPr>
          <p:nvPr>
            <p:ph idx="1"/>
          </p:nvPr>
        </p:nvSpPr>
        <p:spPr/>
        <p:txBody>
          <a:bodyPr/>
          <a:lstStyle/>
          <a:p>
            <a:r>
              <a:rPr lang="en-US" dirty="0"/>
              <a:t>Device driver has to be part of OS</a:t>
            </a:r>
          </a:p>
          <a:p>
            <a:pPr lvl="1"/>
            <a:r>
              <a:rPr lang="en-US" dirty="0"/>
              <a:t>to access device’s hardware</a:t>
            </a:r>
          </a:p>
        </p:txBody>
      </p:sp>
      <p:pic>
        <p:nvPicPr>
          <p:cNvPr id="5" name="Picture 4">
            <a:extLst>
              <a:ext uri="{FF2B5EF4-FFF2-40B4-BE49-F238E27FC236}">
                <a16:creationId xmlns:a16="http://schemas.microsoft.com/office/drawing/2014/main" id="{BF3F2584-35B0-E64A-B04C-0AE0D1806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750" y="1772816"/>
            <a:ext cx="5668925" cy="4869160"/>
          </a:xfrm>
          <a:prstGeom prst="rect">
            <a:avLst/>
          </a:prstGeom>
        </p:spPr>
      </p:pic>
      <p:sp>
        <p:nvSpPr>
          <p:cNvPr id="6" name="Rectangle 5">
            <a:extLst>
              <a:ext uri="{FF2B5EF4-FFF2-40B4-BE49-F238E27FC236}">
                <a16:creationId xmlns:a16="http://schemas.microsoft.com/office/drawing/2014/main" id="{066D3355-E61E-0444-A827-984329CD6178}"/>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76570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r>
              <a:rPr lang="en-US" dirty="0">
                <a:sym typeface="Calibri"/>
              </a:rPr>
              <a:t>Recall: Five Components of a Computer</a:t>
            </a:r>
            <a:endParaRPr dirty="0">
              <a:sym typeface="Calibri"/>
            </a:endParaRPr>
          </a:p>
        </p:txBody>
      </p:sp>
      <p:sp>
        <p:nvSpPr>
          <p:cNvPr id="219" name="Google Shape;219;p27"/>
          <p:cNvSpPr txBox="1">
            <a:spLocks noGrp="1"/>
          </p:cNvSpPr>
          <p:nvPr>
            <p:ph idx="1"/>
          </p:nvPr>
        </p:nvSpPr>
        <p:spPr>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r>
              <a:rPr lang="en-US" dirty="0">
                <a:sym typeface="Calibri"/>
              </a:rPr>
              <a:t>Components a computer needs to work</a:t>
            </a:r>
            <a:endParaRPr dirty="0"/>
          </a:p>
          <a:p>
            <a:pPr lvl="1"/>
            <a:r>
              <a:rPr lang="en-US" dirty="0">
                <a:sym typeface="Calibri"/>
              </a:rPr>
              <a:t>Control</a:t>
            </a:r>
            <a:endParaRPr dirty="0"/>
          </a:p>
          <a:p>
            <a:pPr lvl="1"/>
            <a:r>
              <a:rPr lang="en-US" dirty="0">
                <a:sym typeface="Calibri"/>
              </a:rPr>
              <a:t>Datapath</a:t>
            </a:r>
            <a:endParaRPr dirty="0">
              <a:sym typeface="Calibri"/>
            </a:endParaRPr>
          </a:p>
          <a:p>
            <a:pPr lvl="1"/>
            <a:r>
              <a:rPr lang="en-US" dirty="0">
                <a:sym typeface="Calibri"/>
              </a:rPr>
              <a:t>Memory</a:t>
            </a:r>
            <a:endParaRPr dirty="0"/>
          </a:p>
          <a:p>
            <a:pPr lvl="1"/>
            <a:r>
              <a:rPr lang="en-US" b="1" dirty="0">
                <a:sym typeface="Calibri"/>
              </a:rPr>
              <a:t>Input</a:t>
            </a:r>
            <a:endParaRPr b="1" dirty="0"/>
          </a:p>
          <a:p>
            <a:pPr lvl="1"/>
            <a:r>
              <a:rPr lang="en-US" b="1" dirty="0">
                <a:sym typeface="Calibri"/>
              </a:rPr>
              <a:t>Output</a:t>
            </a:r>
            <a:endParaRPr b="1" dirty="0"/>
          </a:p>
          <a:p>
            <a:pPr lvl="1"/>
            <a:endParaRPr dirty="0">
              <a:sym typeface="Calibri"/>
            </a:endParaRPr>
          </a:p>
          <a:p>
            <a:pPr lvl="1"/>
            <a:endParaRPr dirty="0">
              <a:sym typeface="Calibri"/>
            </a:endParaRPr>
          </a:p>
        </p:txBody>
      </p:sp>
      <p:sp>
        <p:nvSpPr>
          <p:cNvPr id="221" name="Google Shape;221;p27"/>
          <p:cNvSpPr/>
          <p:nvPr/>
        </p:nvSpPr>
        <p:spPr>
          <a:xfrm>
            <a:off x="3200400" y="2560320"/>
            <a:ext cx="5029200" cy="301752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2" name="Google Shape;222;p27"/>
          <p:cNvSpPr/>
          <p:nvPr/>
        </p:nvSpPr>
        <p:spPr>
          <a:xfrm>
            <a:off x="3429000" y="3108960"/>
            <a:ext cx="1371600" cy="224028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3" name="Google Shape;223;p27"/>
          <p:cNvSpPr/>
          <p:nvPr/>
        </p:nvSpPr>
        <p:spPr>
          <a:xfrm>
            <a:off x="3429000" y="3255264"/>
            <a:ext cx="1371600" cy="52863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 Processor</a:t>
            </a:r>
            <a:endParaRPr sz="1400" b="0" i="0" u="none" strike="noStrike" cap="none">
              <a:solidFill>
                <a:srgbClr val="000000"/>
              </a:solidFill>
              <a:latin typeface="Arial"/>
              <a:ea typeface="Arial"/>
              <a:cs typeface="Arial"/>
              <a:sym typeface="Arial"/>
            </a:endParaRPr>
          </a:p>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24" name="Google Shape;224;p27"/>
          <p:cNvSpPr/>
          <p:nvPr/>
        </p:nvSpPr>
        <p:spPr>
          <a:xfrm>
            <a:off x="5029200" y="3108960"/>
            <a:ext cx="1371600" cy="224028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5" name="Google Shape;225;p27"/>
          <p:cNvSpPr/>
          <p:nvPr/>
        </p:nvSpPr>
        <p:spPr>
          <a:xfrm>
            <a:off x="6629400" y="3108960"/>
            <a:ext cx="1371600" cy="2240280"/>
          </a:xfrm>
          <a:prstGeom prst="rect">
            <a:avLst/>
          </a:prstGeom>
          <a:noFill/>
          <a:ln w="12700" cap="flat" cmpd="sng">
            <a:solidFill>
              <a:schemeClr val="dk1"/>
            </a:solidFill>
            <a:prstDash val="solid"/>
            <a:miter lim="8000"/>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6" name="Google Shape;226;p27"/>
          <p:cNvSpPr/>
          <p:nvPr/>
        </p:nvSpPr>
        <p:spPr>
          <a:xfrm>
            <a:off x="3200400" y="2641600"/>
            <a:ext cx="5029200" cy="469872"/>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Computer</a:t>
            </a:r>
            <a:endParaRPr sz="1400" b="0" i="0" u="none" strike="noStrike" cap="none">
              <a:solidFill>
                <a:srgbClr val="000000"/>
              </a:solidFill>
              <a:latin typeface="Arial"/>
              <a:ea typeface="Arial"/>
              <a:cs typeface="Arial"/>
              <a:sym typeface="Arial"/>
            </a:endParaRPr>
          </a:p>
        </p:txBody>
      </p:sp>
      <p:sp>
        <p:nvSpPr>
          <p:cNvPr id="227" name="Google Shape;227;p27"/>
          <p:cNvSpPr/>
          <p:nvPr/>
        </p:nvSpPr>
        <p:spPr>
          <a:xfrm>
            <a:off x="3575304" y="36576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28" name="Google Shape;228;p27"/>
          <p:cNvSpPr/>
          <p:nvPr/>
        </p:nvSpPr>
        <p:spPr>
          <a:xfrm>
            <a:off x="3575304" y="45720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Helvetica Neue"/>
              <a:ea typeface="Helvetica Neue"/>
              <a:cs typeface="Helvetica Neue"/>
              <a:sym typeface="Helvetica Neue"/>
            </a:endParaRPr>
          </a:p>
        </p:txBody>
      </p:sp>
      <p:sp>
        <p:nvSpPr>
          <p:cNvPr id="229" name="Google Shape;229;p27"/>
          <p:cNvSpPr/>
          <p:nvPr/>
        </p:nvSpPr>
        <p:spPr>
          <a:xfrm>
            <a:off x="3429000" y="3703320"/>
            <a:ext cx="1371600" cy="286745"/>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Control</a:t>
            </a:r>
            <a:endParaRPr sz="1800" b="1" i="0" u="none" strike="noStrike" cap="none">
              <a:solidFill>
                <a:schemeClr val="dk1"/>
              </a:solidFill>
              <a:latin typeface="Arial"/>
              <a:ea typeface="Arial"/>
              <a:cs typeface="Arial"/>
              <a:sym typeface="Arial"/>
            </a:endParaRPr>
          </a:p>
        </p:txBody>
      </p:sp>
      <p:sp>
        <p:nvSpPr>
          <p:cNvPr id="230" name="Google Shape;230;p27"/>
          <p:cNvSpPr/>
          <p:nvPr/>
        </p:nvSpPr>
        <p:spPr>
          <a:xfrm>
            <a:off x="3439886" y="4645152"/>
            <a:ext cx="1371600" cy="286745"/>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Datapath</a:t>
            </a:r>
            <a:endParaRPr sz="1800" b="1" i="0" u="none" strike="noStrike" cap="none">
              <a:solidFill>
                <a:schemeClr val="dk1"/>
              </a:solidFill>
              <a:latin typeface="Arial"/>
              <a:ea typeface="Arial"/>
              <a:cs typeface="Arial"/>
              <a:sym typeface="Arial"/>
            </a:endParaRPr>
          </a:p>
        </p:txBody>
      </p:sp>
      <p:sp>
        <p:nvSpPr>
          <p:cNvPr id="231" name="Google Shape;231;p27"/>
          <p:cNvSpPr/>
          <p:nvPr/>
        </p:nvSpPr>
        <p:spPr>
          <a:xfrm>
            <a:off x="5029200" y="3255264"/>
            <a:ext cx="1371600" cy="522194"/>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Memory</a:t>
            </a:r>
            <a:endParaRPr sz="1400" b="0" i="0" u="none" strike="noStrike" cap="none">
              <a:solidFill>
                <a:srgbClr val="000000"/>
              </a:solidFill>
              <a:latin typeface="Arial"/>
              <a:ea typeface="Arial"/>
              <a:cs typeface="Arial"/>
              <a:sym typeface="Arial"/>
            </a:endParaRPr>
          </a:p>
          <a:p>
            <a:pPr marL="0" marR="0" lvl="0" indent="0" algn="ctr" rtl="0">
              <a:lnSpc>
                <a:spcPct val="85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
        <p:nvSpPr>
          <p:cNvPr id="232" name="Google Shape;232;p27"/>
          <p:cNvSpPr/>
          <p:nvPr/>
        </p:nvSpPr>
        <p:spPr>
          <a:xfrm>
            <a:off x="6629400" y="3255264"/>
            <a:ext cx="1371600" cy="29368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Devices</a:t>
            </a:r>
            <a:endParaRPr sz="1400" b="0" i="0" u="none" strike="noStrike" cap="none">
              <a:solidFill>
                <a:srgbClr val="000000"/>
              </a:solidFill>
              <a:latin typeface="Arial"/>
              <a:ea typeface="Arial"/>
              <a:cs typeface="Arial"/>
              <a:sym typeface="Arial"/>
            </a:endParaRPr>
          </a:p>
        </p:txBody>
      </p:sp>
      <p:sp>
        <p:nvSpPr>
          <p:cNvPr id="233" name="Google Shape;233;p27"/>
          <p:cNvSpPr/>
          <p:nvPr/>
        </p:nvSpPr>
        <p:spPr>
          <a:xfrm>
            <a:off x="6775704" y="36576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34" name="Google Shape;234;p27"/>
          <p:cNvSpPr/>
          <p:nvPr/>
        </p:nvSpPr>
        <p:spPr>
          <a:xfrm>
            <a:off x="6775704" y="4572000"/>
            <a:ext cx="1079500" cy="596900"/>
          </a:xfrm>
          <a:prstGeom prst="roundRect">
            <a:avLst>
              <a:gd name="adj" fmla="val 12495"/>
            </a:avLst>
          </a:prstGeom>
          <a:solidFill>
            <a:schemeClr val="lt1"/>
          </a:solidFill>
          <a:ln w="12700" cap="flat" cmpd="sng">
            <a:solidFill>
              <a:schemeClr val="dk1"/>
            </a:solidFill>
            <a:prstDash val="solid"/>
            <a:round/>
            <a:headEnd type="none" w="sm" len="sm"/>
            <a:tailEnd type="none" w="sm" len="sm"/>
          </a:ln>
          <a:effectLst>
            <a:outerShdw blurRad="63500" dist="107763" dir="2700000" algn="ctr" rotWithShape="0">
              <a:schemeClr val="lt2">
                <a:alpha val="74509"/>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sp>
        <p:nvSpPr>
          <p:cNvPr id="235" name="Google Shape;235;p27"/>
          <p:cNvSpPr/>
          <p:nvPr/>
        </p:nvSpPr>
        <p:spPr>
          <a:xfrm>
            <a:off x="6629400" y="3703320"/>
            <a:ext cx="1371600" cy="29368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Input</a:t>
            </a:r>
            <a:endParaRPr sz="1400" b="0" i="0" u="none" strike="noStrike" cap="none">
              <a:solidFill>
                <a:srgbClr val="000000"/>
              </a:solidFill>
              <a:latin typeface="Arial"/>
              <a:ea typeface="Arial"/>
              <a:cs typeface="Arial"/>
              <a:sym typeface="Arial"/>
            </a:endParaRPr>
          </a:p>
        </p:txBody>
      </p:sp>
      <p:sp>
        <p:nvSpPr>
          <p:cNvPr id="236" name="Google Shape;236;p27"/>
          <p:cNvSpPr/>
          <p:nvPr/>
        </p:nvSpPr>
        <p:spPr>
          <a:xfrm>
            <a:off x="6629400" y="4645152"/>
            <a:ext cx="1371600" cy="293688"/>
          </a:xfrm>
          <a:prstGeom prst="rect">
            <a:avLst/>
          </a:prstGeom>
          <a:noFill/>
          <a:ln>
            <a:noFill/>
          </a:ln>
        </p:spPr>
        <p:txBody>
          <a:bodyPr spcFirstLastPara="1" wrap="square" lIns="63500" tIns="25400" rIns="63500" bIns="25400" anchor="t" anchorCtr="0">
            <a:noAutofit/>
          </a:bodyPr>
          <a:lstStyle/>
          <a:p>
            <a:pPr marL="0" marR="0" lvl="0" indent="0" algn="ctr" rtl="0">
              <a:lnSpc>
                <a:spcPct val="85000"/>
              </a:lnSpc>
              <a:spcBef>
                <a:spcPts val="0"/>
              </a:spcBef>
              <a:spcAft>
                <a:spcPts val="0"/>
              </a:spcAft>
              <a:buClr>
                <a:srgbClr val="000000"/>
              </a:buClr>
              <a:buSzPts val="1800"/>
              <a:buFont typeface="Arial"/>
              <a:buNone/>
            </a:pPr>
            <a:r>
              <a:rPr lang="en-US" sz="1800" b="1" i="0" u="none" strike="noStrike" cap="none">
                <a:solidFill>
                  <a:srgbClr val="FF0000"/>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sp>
        <p:nvSpPr>
          <p:cNvPr id="21" name="Google Shape;601;g5ce8b99149_0_339">
            <a:extLst>
              <a:ext uri="{FF2B5EF4-FFF2-40B4-BE49-F238E27FC236}">
                <a16:creationId xmlns:a16="http://schemas.microsoft.com/office/drawing/2014/main" id="{EB88F992-5460-2C4B-B94B-20CDB294367C}"/>
              </a:ext>
            </a:extLst>
          </p:cNvPr>
          <p:cNvSpPr txBox="1">
            <a:spLocks/>
          </p:cNvSpPr>
          <p:nvPr/>
        </p:nvSpPr>
        <p:spPr>
          <a:xfrm>
            <a:off x="31924" y="6540798"/>
            <a:ext cx="4897126" cy="365100"/>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lgn="ctr">
              <a:spcBef>
                <a:spcPts val="0"/>
              </a:spcBef>
              <a:spcAft>
                <a:spcPts val="0"/>
              </a:spcAft>
              <a:buSzPts val="1400"/>
            </a:pPr>
            <a:r>
              <a:rPr lang="en-US" sz="1200" dirty="0">
                <a:solidFill>
                  <a:schemeClr val="bg1">
                    <a:lumMod val="75000"/>
                  </a:schemeClr>
                </a:solidFill>
                <a:latin typeface="Calibri"/>
                <a:ea typeface="Calibri"/>
                <a:cs typeface="Calibri"/>
                <a:sym typeface="Calibri"/>
              </a:rPr>
              <a:t>Ref</a:t>
            </a:r>
            <a:r>
              <a:rPr lang="en-US" sz="1200" dirty="0">
                <a:solidFill>
                  <a:schemeClr val="bg1">
                    <a:lumMod val="75000"/>
                  </a:schemeClr>
                </a:solidFill>
                <a:latin typeface="Calibri"/>
                <a:cs typeface="Calibri"/>
                <a:sym typeface="Calibri"/>
              </a:rPr>
              <a:t>: </a:t>
            </a:r>
            <a:r>
              <a:rPr lang="en-US" sz="1200" dirty="0">
                <a:solidFill>
                  <a:schemeClr val="bg1">
                    <a:lumMod val="75000"/>
                  </a:schemeClr>
                </a:solidFill>
                <a:latin typeface="Calibri"/>
                <a:cs typeface="Calibri"/>
              </a:rPr>
              <a:t>Morgan Rae </a:t>
            </a:r>
            <a:r>
              <a:rPr lang="en-US" sz="1200" dirty="0" err="1">
                <a:solidFill>
                  <a:schemeClr val="bg1">
                    <a:lumMod val="75000"/>
                  </a:schemeClr>
                </a:solidFill>
                <a:latin typeface="Calibri"/>
                <a:cs typeface="Calibri"/>
              </a:rPr>
              <a:t>Reschenberg</a:t>
            </a:r>
            <a:r>
              <a:rPr lang="en-US" sz="1200" dirty="0">
                <a:solidFill>
                  <a:schemeClr val="bg1">
                    <a:lumMod val="75000"/>
                  </a:schemeClr>
                </a:solidFill>
                <a:latin typeface="Calibri"/>
                <a:cs typeface="Calibri"/>
                <a:sym typeface="Calibri"/>
              </a:rPr>
              <a:t>, Course 61C,  </a:t>
            </a:r>
            <a:r>
              <a:rPr lang="en-US" sz="1200" dirty="0" err="1">
                <a:solidFill>
                  <a:schemeClr val="bg1">
                    <a:lumMod val="75000"/>
                  </a:schemeClr>
                </a:solidFill>
                <a:latin typeface="Calibri"/>
                <a:cs typeface="Calibri"/>
                <a:sym typeface="Calibri"/>
              </a:rPr>
              <a:t>Univ</a:t>
            </a:r>
            <a:r>
              <a:rPr lang="en-US" sz="1200" dirty="0">
                <a:solidFill>
                  <a:schemeClr val="bg1">
                    <a:lumMod val="75000"/>
                  </a:schemeClr>
                </a:solidFill>
                <a:latin typeface="Calibri"/>
                <a:cs typeface="Calibri"/>
                <a:sym typeface="Calibri"/>
              </a:rPr>
              <a:t> of California, Berkeley </a:t>
            </a:r>
          </a:p>
        </p:txBody>
      </p:sp>
    </p:spTree>
    <p:extLst>
      <p:ext uri="{BB962C8B-B14F-4D97-AF65-F5344CB8AC3E}">
        <p14:creationId xmlns:p14="http://schemas.microsoft.com/office/powerpoint/2010/main" val="139528062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D99A-F3EE-B34E-9EDE-8387C28030BC}"/>
              </a:ext>
            </a:extLst>
          </p:cNvPr>
          <p:cNvSpPr>
            <a:spLocks noGrp="1"/>
          </p:cNvSpPr>
          <p:nvPr>
            <p:ph type="ctrTitle"/>
          </p:nvPr>
        </p:nvSpPr>
        <p:spPr/>
        <p:txBody>
          <a:bodyPr/>
          <a:lstStyle/>
          <a:p>
            <a:r>
              <a:rPr lang="en-US" dirty="0"/>
              <a:t>Device Driver Functions</a:t>
            </a:r>
          </a:p>
        </p:txBody>
      </p:sp>
    </p:spTree>
    <p:extLst>
      <p:ext uri="{BB962C8B-B14F-4D97-AF65-F5344CB8AC3E}">
        <p14:creationId xmlns:p14="http://schemas.microsoft.com/office/powerpoint/2010/main" val="89805391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F46A8B0-D0F4-C544-A015-A370CB988BFA}"/>
              </a:ext>
            </a:extLst>
          </p:cNvPr>
          <p:cNvSpPr>
            <a:spLocks noGrp="1" noChangeArrowheads="1"/>
          </p:cNvSpPr>
          <p:nvPr>
            <p:ph type="title"/>
          </p:nvPr>
        </p:nvSpPr>
        <p:spPr/>
        <p:txBody>
          <a:bodyPr/>
          <a:lstStyle/>
          <a:p>
            <a:r>
              <a:rPr lang="en-US" altLang="en-US"/>
              <a:t>I/O Software Layers</a:t>
            </a:r>
          </a:p>
        </p:txBody>
      </p:sp>
      <p:sp>
        <p:nvSpPr>
          <p:cNvPr id="15363" name="Rectangle 3">
            <a:extLst>
              <a:ext uri="{FF2B5EF4-FFF2-40B4-BE49-F238E27FC236}">
                <a16:creationId xmlns:a16="http://schemas.microsoft.com/office/drawing/2014/main" id="{ACEFA948-DDC5-DB4E-BFA5-4B9588133BE5}"/>
              </a:ext>
            </a:extLst>
          </p:cNvPr>
          <p:cNvSpPr>
            <a:spLocks noGrp="1" noChangeArrowheads="1"/>
          </p:cNvSpPr>
          <p:nvPr>
            <p:ph type="body" idx="4294967295"/>
          </p:nvPr>
        </p:nvSpPr>
        <p:spPr>
          <a:xfrm>
            <a:off x="0" y="5210175"/>
            <a:ext cx="7772400" cy="885825"/>
          </a:xfrm>
        </p:spPr>
        <p:txBody>
          <a:bodyPr/>
          <a:lstStyle/>
          <a:p>
            <a:pPr algn="ctr">
              <a:buFontTx/>
              <a:buNone/>
            </a:pPr>
            <a:r>
              <a:rPr lang="en-US" altLang="en-US"/>
              <a:t>Layers of the I/O Software System</a:t>
            </a:r>
          </a:p>
        </p:txBody>
      </p:sp>
      <p:pic>
        <p:nvPicPr>
          <p:cNvPr id="15365" name="Picture 5" descr="C:\B\b4\JPG\foo\5-10.jpg">
            <a:extLst>
              <a:ext uri="{FF2B5EF4-FFF2-40B4-BE49-F238E27FC236}">
                <a16:creationId xmlns:a16="http://schemas.microsoft.com/office/drawing/2014/main" id="{6BB9D597-2D59-9141-9D21-384F905C2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88" y="1477963"/>
            <a:ext cx="7934325" cy="2997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4E596E-0D10-5B4E-B109-5B7418A65746}"/>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67D15378-C79F-044F-8952-6F2FD0C6E9BB}"/>
              </a:ext>
            </a:extLst>
          </p:cNvPr>
          <p:cNvSpPr/>
          <p:nvPr/>
        </p:nvSpPr>
        <p:spPr bwMode="auto">
          <a:xfrm>
            <a:off x="1619672" y="2708920"/>
            <a:ext cx="6408712" cy="648072"/>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9508180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ko-KR" dirty="0">
                <a:ea typeface="Gulim" panose="020B0600000101010101" pitchFamily="34" charset="-127"/>
              </a:rPr>
              <a:t>Device Drivers – Functions (1) </a:t>
            </a:r>
          </a:p>
        </p:txBody>
      </p:sp>
      <p:sp>
        <p:nvSpPr>
          <p:cNvPr id="839683" name="Rectangle 3"/>
          <p:cNvSpPr>
            <a:spLocks noGrp="1" noChangeArrowheads="1"/>
          </p:cNvSpPr>
          <p:nvPr>
            <p:ph idx="1"/>
          </p:nvPr>
        </p:nvSpPr>
        <p:spPr/>
        <p:txBody>
          <a:bodyPr/>
          <a:lstStyle/>
          <a:p>
            <a:pPr marL="457200" lvl="1" indent="0">
              <a:lnSpc>
                <a:spcPct val="80000"/>
              </a:lnSpc>
              <a:spcBef>
                <a:spcPct val="20000"/>
              </a:spcBef>
              <a:buNone/>
            </a:pPr>
            <a:endParaRPr lang="en-US" altLang="ko-KR" dirty="0">
              <a:ea typeface="Gulim" panose="020B0600000101010101" pitchFamily="34" charset="-127"/>
            </a:endParaRPr>
          </a:p>
          <a:p>
            <a:pPr>
              <a:lnSpc>
                <a:spcPct val="80000"/>
              </a:lnSpc>
              <a:spcBef>
                <a:spcPct val="20000"/>
              </a:spcBef>
            </a:pPr>
            <a:r>
              <a:rPr lang="en-US" altLang="ko-KR" dirty="0">
                <a:ea typeface="Gulim" panose="020B0600000101010101" pitchFamily="34" charset="-127"/>
              </a:rPr>
              <a:t>Device Drivers typically divided into two pieces:</a:t>
            </a:r>
          </a:p>
          <a:p>
            <a:pPr lvl="1">
              <a:lnSpc>
                <a:spcPct val="80000"/>
              </a:lnSpc>
              <a:spcBef>
                <a:spcPct val="20000"/>
              </a:spcBef>
            </a:pPr>
            <a:endParaRPr lang="en-US" altLang="ko-KR" dirty="0">
              <a:ea typeface="Gulim" panose="020B0600000101010101" pitchFamily="34" charset="-127"/>
            </a:endParaRPr>
          </a:p>
          <a:p>
            <a:pPr lvl="1">
              <a:lnSpc>
                <a:spcPct val="80000"/>
              </a:lnSpc>
              <a:spcBef>
                <a:spcPct val="20000"/>
              </a:spcBef>
            </a:pPr>
            <a:r>
              <a:rPr lang="en-US" altLang="ko-KR" dirty="0">
                <a:ea typeface="Gulim" panose="020B0600000101010101" pitchFamily="34" charset="-127"/>
              </a:rPr>
              <a:t>Top half: accessed in call path from system calls</a:t>
            </a:r>
          </a:p>
          <a:p>
            <a:pPr lvl="2">
              <a:lnSpc>
                <a:spcPct val="80000"/>
              </a:lnSpc>
              <a:spcBef>
                <a:spcPct val="20000"/>
              </a:spcBef>
            </a:pPr>
            <a:r>
              <a:rPr lang="en-US" altLang="ko-KR" dirty="0">
                <a:ea typeface="Gulim" panose="020B0600000101010101" pitchFamily="34" charset="-127"/>
              </a:rPr>
              <a:t>Implements a set of </a:t>
            </a:r>
            <a:r>
              <a:rPr lang="en-US" altLang="ko-KR" dirty="0">
                <a:solidFill>
                  <a:schemeClr val="hlink"/>
                </a:solidFill>
                <a:ea typeface="Gulim" panose="020B0600000101010101" pitchFamily="34" charset="-127"/>
              </a:rPr>
              <a:t>standard, cross-device calls</a:t>
            </a:r>
            <a:r>
              <a:rPr lang="en-US" altLang="ko-KR" dirty="0">
                <a:ea typeface="Gulim" panose="020B0600000101010101" pitchFamily="34" charset="-127"/>
              </a:rPr>
              <a:t> like </a:t>
            </a:r>
            <a:r>
              <a:rPr lang="en-US" altLang="ko-KR" dirty="0">
                <a:latin typeface="Consolas" charset="0"/>
                <a:ea typeface="Consolas" charset="0"/>
                <a:cs typeface="Consolas" charset="0"/>
              </a:rPr>
              <a:t>open()</a:t>
            </a:r>
            <a:r>
              <a:rPr lang="en-US" altLang="ko-KR" dirty="0">
                <a:ea typeface="Gulim" panose="020B0600000101010101" pitchFamily="34" charset="-127"/>
              </a:rPr>
              <a:t>,</a:t>
            </a:r>
            <a:r>
              <a:rPr lang="en-US" altLang="ko-KR" dirty="0">
                <a:latin typeface="Courier New" panose="02070309020205020404" pitchFamily="49" charset="0"/>
                <a:ea typeface="Gulim" panose="020B0600000101010101" pitchFamily="34" charset="-127"/>
              </a:rPr>
              <a:t> </a:t>
            </a:r>
            <a:r>
              <a:rPr lang="en-US" altLang="ko-KR" dirty="0">
                <a:latin typeface="Consolas" charset="0"/>
                <a:ea typeface="Consolas" charset="0"/>
                <a:cs typeface="Consolas" charset="0"/>
              </a:rPr>
              <a:t>close()</a:t>
            </a:r>
            <a:r>
              <a:rPr lang="en-US" altLang="ko-KR" dirty="0">
                <a:ea typeface="Gulim" panose="020B0600000101010101" pitchFamily="34" charset="-127"/>
              </a:rPr>
              <a:t>,</a:t>
            </a:r>
            <a:r>
              <a:rPr lang="en-US" altLang="ko-KR" dirty="0">
                <a:latin typeface="Courier New" panose="02070309020205020404" pitchFamily="49" charset="0"/>
                <a:ea typeface="Gulim" panose="020B0600000101010101" pitchFamily="34" charset="-127"/>
              </a:rPr>
              <a:t> </a:t>
            </a:r>
            <a:r>
              <a:rPr lang="en-US" altLang="ko-KR" dirty="0">
                <a:latin typeface="Consolas" charset="0"/>
                <a:ea typeface="Consolas" charset="0"/>
                <a:cs typeface="Consolas" charset="0"/>
              </a:rPr>
              <a:t>read()</a:t>
            </a:r>
            <a:r>
              <a:rPr lang="en-US" altLang="ko-KR" dirty="0">
                <a:ea typeface="Gulim" panose="020B0600000101010101" pitchFamily="34" charset="-127"/>
              </a:rPr>
              <a:t>,</a:t>
            </a:r>
            <a:r>
              <a:rPr lang="en-US" altLang="ko-KR" dirty="0">
                <a:latin typeface="Courier New" panose="02070309020205020404" pitchFamily="49" charset="0"/>
                <a:ea typeface="Gulim" panose="020B0600000101010101" pitchFamily="34" charset="-127"/>
              </a:rPr>
              <a:t> </a:t>
            </a:r>
            <a:r>
              <a:rPr lang="en-US" altLang="ko-KR" dirty="0">
                <a:latin typeface="Consolas" charset="0"/>
                <a:ea typeface="Consolas" charset="0"/>
                <a:cs typeface="Consolas" charset="0"/>
              </a:rPr>
              <a:t>write()</a:t>
            </a:r>
            <a:r>
              <a:rPr lang="en-US" altLang="ko-KR" dirty="0">
                <a:ea typeface="Gulim" panose="020B0600000101010101" pitchFamily="34" charset="-127"/>
              </a:rPr>
              <a:t>,</a:t>
            </a:r>
            <a:r>
              <a:rPr lang="en-US" altLang="ko-KR" dirty="0">
                <a:latin typeface="Courier New" panose="02070309020205020404" pitchFamily="49" charset="0"/>
                <a:ea typeface="Gulim" panose="020B0600000101010101" pitchFamily="34" charset="-127"/>
              </a:rPr>
              <a:t> </a:t>
            </a:r>
            <a:r>
              <a:rPr lang="en-US" altLang="ko-KR" dirty="0" err="1">
                <a:latin typeface="Consolas" charset="0"/>
                <a:ea typeface="Consolas" charset="0"/>
                <a:cs typeface="Consolas" charset="0"/>
              </a:rPr>
              <a:t>ioctl</a:t>
            </a:r>
            <a:r>
              <a:rPr lang="en-US" altLang="ko-KR" dirty="0">
                <a:latin typeface="Consolas" charset="0"/>
                <a:ea typeface="Consolas" charset="0"/>
                <a:cs typeface="Consolas" charset="0"/>
              </a:rPr>
              <a:t>()</a:t>
            </a:r>
            <a:r>
              <a:rPr lang="en-US" altLang="ko-KR" dirty="0">
                <a:ea typeface="Gulim" panose="020B0600000101010101" pitchFamily="34" charset="-127"/>
              </a:rPr>
              <a:t>,</a:t>
            </a:r>
            <a:r>
              <a:rPr lang="en-US" altLang="ko-KR" dirty="0">
                <a:latin typeface="Courier New" panose="02070309020205020404" pitchFamily="49" charset="0"/>
                <a:ea typeface="Gulim" panose="020B0600000101010101" pitchFamily="34" charset="-127"/>
              </a:rPr>
              <a:t> </a:t>
            </a:r>
            <a:r>
              <a:rPr lang="en-US" altLang="ko-KR" dirty="0">
                <a:latin typeface="Consolas" charset="0"/>
                <a:ea typeface="Consolas" charset="0"/>
                <a:cs typeface="Consolas" charset="0"/>
              </a:rPr>
              <a:t>strategy()</a:t>
            </a:r>
          </a:p>
          <a:p>
            <a:pPr lvl="2">
              <a:lnSpc>
                <a:spcPct val="80000"/>
              </a:lnSpc>
              <a:spcBef>
                <a:spcPct val="20000"/>
              </a:spcBef>
            </a:pPr>
            <a:r>
              <a:rPr lang="en-US" altLang="ko-KR" dirty="0">
                <a:ea typeface="Gulim" panose="020B0600000101010101" pitchFamily="34" charset="-127"/>
              </a:rPr>
              <a:t>This is the kernel’s interface to the device driver</a:t>
            </a:r>
          </a:p>
          <a:p>
            <a:pPr lvl="2">
              <a:lnSpc>
                <a:spcPct val="80000"/>
              </a:lnSpc>
              <a:spcBef>
                <a:spcPct val="20000"/>
              </a:spcBef>
            </a:pPr>
            <a:r>
              <a:rPr lang="en-US" altLang="ko-KR" dirty="0">
                <a:ea typeface="Gulim" panose="020B0600000101010101" pitchFamily="34" charset="-127"/>
              </a:rPr>
              <a:t>Top half will </a:t>
            </a:r>
            <a:r>
              <a:rPr lang="en-US" altLang="ko-KR" i="1" dirty="0">
                <a:ea typeface="Gulim" panose="020B0600000101010101" pitchFamily="34" charset="-127"/>
              </a:rPr>
              <a:t>start</a:t>
            </a:r>
            <a:r>
              <a:rPr lang="en-US" altLang="ko-KR" dirty="0">
                <a:ea typeface="Gulim" panose="020B0600000101010101" pitchFamily="34" charset="-127"/>
              </a:rPr>
              <a:t> I/O to device, may put thread to sleep until finished</a:t>
            </a:r>
          </a:p>
          <a:p>
            <a:pPr lvl="1">
              <a:lnSpc>
                <a:spcPct val="80000"/>
              </a:lnSpc>
              <a:spcBef>
                <a:spcPct val="20000"/>
              </a:spcBef>
            </a:pPr>
            <a:endParaRPr lang="en-US" altLang="ko-KR" dirty="0">
              <a:ea typeface="Gulim" panose="020B0600000101010101" pitchFamily="34" charset="-127"/>
            </a:endParaRPr>
          </a:p>
          <a:p>
            <a:pPr lvl="1">
              <a:lnSpc>
                <a:spcPct val="80000"/>
              </a:lnSpc>
              <a:spcBef>
                <a:spcPct val="20000"/>
              </a:spcBef>
            </a:pPr>
            <a:r>
              <a:rPr lang="en-US" altLang="ko-KR" dirty="0">
                <a:ea typeface="Gulim" panose="020B0600000101010101" pitchFamily="34" charset="-127"/>
              </a:rPr>
              <a:t>Bottom half: Runs as interrupt routine</a:t>
            </a:r>
          </a:p>
          <a:p>
            <a:pPr lvl="2">
              <a:lnSpc>
                <a:spcPct val="80000"/>
              </a:lnSpc>
              <a:spcBef>
                <a:spcPct val="20000"/>
              </a:spcBef>
            </a:pPr>
            <a:r>
              <a:rPr lang="en-US" altLang="ko-KR" dirty="0">
                <a:ea typeface="Gulim" panose="020B0600000101010101" pitchFamily="34" charset="-127"/>
              </a:rPr>
              <a:t>Gets input or transfers next block of output</a:t>
            </a:r>
          </a:p>
          <a:p>
            <a:pPr lvl="2">
              <a:lnSpc>
                <a:spcPct val="80000"/>
              </a:lnSpc>
              <a:spcBef>
                <a:spcPct val="20000"/>
              </a:spcBef>
            </a:pPr>
            <a:r>
              <a:rPr lang="en-US" altLang="ko-KR" dirty="0">
                <a:ea typeface="Gulim" panose="020B0600000101010101" pitchFamily="34" charset="-127"/>
              </a:rPr>
              <a:t>May wake sleeping threads if I/O now complete</a:t>
            </a:r>
          </a:p>
        </p:txBody>
      </p:sp>
    </p:spTree>
    <p:extLst>
      <p:ext uri="{BB962C8B-B14F-4D97-AF65-F5344CB8AC3E}">
        <p14:creationId xmlns:p14="http://schemas.microsoft.com/office/powerpoint/2010/main" val="2621173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68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68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968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968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968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968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68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96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E20B3-7A0D-674E-87BC-915D65309FD1}"/>
              </a:ext>
            </a:extLst>
          </p:cNvPr>
          <p:cNvSpPr>
            <a:spLocks noGrp="1"/>
          </p:cNvSpPr>
          <p:nvPr>
            <p:ph type="title"/>
          </p:nvPr>
        </p:nvSpPr>
        <p:spPr/>
        <p:txBody>
          <a:bodyPr/>
          <a:lstStyle/>
          <a:p>
            <a:r>
              <a:rPr lang="en-US" dirty="0"/>
              <a:t>Device Driver – Functions (2)</a:t>
            </a:r>
          </a:p>
        </p:txBody>
      </p:sp>
      <p:sp>
        <p:nvSpPr>
          <p:cNvPr id="5" name="Content Placeholder 4">
            <a:extLst>
              <a:ext uri="{FF2B5EF4-FFF2-40B4-BE49-F238E27FC236}">
                <a16:creationId xmlns:a16="http://schemas.microsoft.com/office/drawing/2014/main" id="{F26EED71-D98E-DD49-B092-AA1E5DA99D32}"/>
              </a:ext>
            </a:extLst>
          </p:cNvPr>
          <p:cNvSpPr>
            <a:spLocks noGrp="1"/>
          </p:cNvSpPr>
          <p:nvPr>
            <p:ph idx="1"/>
          </p:nvPr>
        </p:nvSpPr>
        <p:spPr>
          <a:xfrm>
            <a:off x="609600" y="914400"/>
            <a:ext cx="8138864" cy="5105400"/>
          </a:xfrm>
        </p:spPr>
        <p:txBody>
          <a:bodyPr/>
          <a:lstStyle/>
          <a:p>
            <a:r>
              <a:rPr lang="en-IN" dirty="0"/>
              <a:t>Initialize the device</a:t>
            </a:r>
          </a:p>
          <a:p>
            <a:r>
              <a:rPr lang="en-IN" dirty="0"/>
              <a:t>Check if input parameters are valid </a:t>
            </a:r>
          </a:p>
          <a:p>
            <a:pPr lvl="1"/>
            <a:r>
              <a:rPr lang="en-IN" dirty="0"/>
              <a:t>If not, error is generated</a:t>
            </a:r>
          </a:p>
          <a:p>
            <a:r>
              <a:rPr lang="en-IN" dirty="0"/>
              <a:t>If inputs are valid, translation is done from abstract to concrete term</a:t>
            </a:r>
          </a:p>
          <a:p>
            <a:pPr lvl="1"/>
            <a:r>
              <a:rPr lang="en-IN" dirty="0"/>
              <a:t>Example: For a disk driver</a:t>
            </a:r>
          </a:p>
          <a:p>
            <a:pPr lvl="2"/>
            <a:r>
              <a:rPr lang="en-IN" dirty="0"/>
              <a:t>Convert a linear block number to head, track, sector, and cylinder numbers </a:t>
            </a:r>
          </a:p>
          <a:p>
            <a:r>
              <a:rPr lang="en-IN" dirty="0"/>
              <a:t>Check if the device is in use</a:t>
            </a:r>
          </a:p>
          <a:p>
            <a:pPr lvl="1"/>
            <a:r>
              <a:rPr lang="en-IN" dirty="0"/>
              <a:t>If busy, the request is put in the queue</a:t>
            </a:r>
          </a:p>
          <a:p>
            <a:pPr lvl="1"/>
            <a:r>
              <a:rPr lang="en-IN" dirty="0"/>
              <a:t>If Idle, hardware status is checked – if it can accept the request – there may be need to switch on the device etc</a:t>
            </a:r>
          </a:p>
          <a:p>
            <a:r>
              <a:rPr lang="en-IN" dirty="0"/>
              <a:t>When device is free, actual control can begin</a:t>
            </a:r>
          </a:p>
          <a:p>
            <a:endParaRPr lang="en-IN" dirty="0"/>
          </a:p>
          <a:p>
            <a:pPr lvl="1"/>
            <a:endParaRPr lang="en-IN" dirty="0"/>
          </a:p>
          <a:p>
            <a:endParaRPr lang="en-IN" dirty="0"/>
          </a:p>
          <a:p>
            <a:endParaRPr lang="en-US" dirty="0"/>
          </a:p>
        </p:txBody>
      </p:sp>
      <p:sp>
        <p:nvSpPr>
          <p:cNvPr id="6" name="Rectangle 5">
            <a:extLst>
              <a:ext uri="{FF2B5EF4-FFF2-40B4-BE49-F238E27FC236}">
                <a16:creationId xmlns:a16="http://schemas.microsoft.com/office/drawing/2014/main" id="{564CFBA1-5136-5940-84B2-BADB9BFBEF62}"/>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69456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E20B3-7A0D-674E-87BC-915D65309FD1}"/>
              </a:ext>
            </a:extLst>
          </p:cNvPr>
          <p:cNvSpPr>
            <a:spLocks noGrp="1"/>
          </p:cNvSpPr>
          <p:nvPr>
            <p:ph type="title"/>
          </p:nvPr>
        </p:nvSpPr>
        <p:spPr/>
        <p:txBody>
          <a:bodyPr/>
          <a:lstStyle/>
          <a:p>
            <a:r>
              <a:rPr lang="en-US" dirty="0"/>
              <a:t>Device Driver – Functions (2)</a:t>
            </a:r>
          </a:p>
        </p:txBody>
      </p:sp>
      <p:sp>
        <p:nvSpPr>
          <p:cNvPr id="5" name="Content Placeholder 4">
            <a:extLst>
              <a:ext uri="{FF2B5EF4-FFF2-40B4-BE49-F238E27FC236}">
                <a16:creationId xmlns:a16="http://schemas.microsoft.com/office/drawing/2014/main" id="{F26EED71-D98E-DD49-B092-AA1E5DA99D32}"/>
              </a:ext>
            </a:extLst>
          </p:cNvPr>
          <p:cNvSpPr>
            <a:spLocks noGrp="1"/>
          </p:cNvSpPr>
          <p:nvPr>
            <p:ph idx="1"/>
          </p:nvPr>
        </p:nvSpPr>
        <p:spPr>
          <a:xfrm>
            <a:off x="609600" y="914400"/>
            <a:ext cx="8138864" cy="5105400"/>
          </a:xfrm>
        </p:spPr>
        <p:txBody>
          <a:bodyPr/>
          <a:lstStyle/>
          <a:p>
            <a:r>
              <a:rPr lang="en-IN" sz="2200" dirty="0"/>
              <a:t>Controlling a device -&gt; issuing a sequence of commands</a:t>
            </a:r>
          </a:p>
          <a:p>
            <a:r>
              <a:rPr lang="en-IN" sz="2200" dirty="0"/>
              <a:t>Driver issues commands</a:t>
            </a:r>
          </a:p>
          <a:p>
            <a:r>
              <a:rPr lang="en-IN" sz="2200" dirty="0"/>
              <a:t>To drive a commend</a:t>
            </a:r>
          </a:p>
          <a:p>
            <a:pPr lvl="1"/>
            <a:r>
              <a:rPr lang="en-IN" sz="2000" dirty="0"/>
              <a:t>Driver writes a command into device’s control registers</a:t>
            </a:r>
          </a:p>
          <a:p>
            <a:pPr lvl="2"/>
            <a:r>
              <a:rPr lang="en-IN" sz="1800" dirty="0"/>
              <a:t>Once the command is accepted by the device, the controller issue more commands</a:t>
            </a:r>
          </a:p>
          <a:p>
            <a:r>
              <a:rPr lang="en-IN" sz="2200" dirty="0"/>
              <a:t>Device driver waits until controller does some work on it</a:t>
            </a:r>
          </a:p>
          <a:p>
            <a:pPr lvl="1"/>
            <a:r>
              <a:rPr lang="en-IN" sz="2000" dirty="0"/>
              <a:t>In some operations (</a:t>
            </a:r>
            <a:r>
              <a:rPr lang="en-IN" sz="2000" dirty="0" err="1"/>
              <a:t>eg</a:t>
            </a:r>
            <a:r>
              <a:rPr lang="en-IN" sz="2000" dirty="0"/>
              <a:t> screen scrolling), waiting is not required</a:t>
            </a:r>
          </a:p>
          <a:p>
            <a:r>
              <a:rPr lang="en-IN" sz="2200" dirty="0"/>
              <a:t>Blocked driver is awakened by the interrupt by the controller</a:t>
            </a:r>
          </a:p>
          <a:p>
            <a:r>
              <a:rPr lang="en-IN" sz="2200" dirty="0"/>
              <a:t>Driver checks for errors </a:t>
            </a:r>
          </a:p>
          <a:p>
            <a:pPr lvl="1"/>
            <a:r>
              <a:rPr lang="en-IN" sz="2000" dirty="0"/>
              <a:t>If there is error, it passes it upwards</a:t>
            </a:r>
          </a:p>
          <a:p>
            <a:r>
              <a:rPr lang="en-IN" sz="2200" dirty="0"/>
              <a:t>If everything is all right, the driver may have data to pass on to the device-independent software (</a:t>
            </a:r>
            <a:r>
              <a:rPr lang="en-IN" sz="2200" dirty="0" err="1"/>
              <a:t>eg</a:t>
            </a:r>
            <a:r>
              <a:rPr lang="en-IN" sz="2200" dirty="0"/>
              <a:t> block just read)</a:t>
            </a:r>
          </a:p>
          <a:p>
            <a:r>
              <a:rPr lang="en-IN" sz="2200" dirty="0"/>
              <a:t>Selects next request for execution</a:t>
            </a:r>
          </a:p>
          <a:p>
            <a:pPr lvl="1"/>
            <a:endParaRPr lang="en-IN" dirty="0"/>
          </a:p>
          <a:p>
            <a:pPr marL="0" indent="0">
              <a:buNone/>
            </a:pPr>
            <a:endParaRPr lang="en-IN" sz="2200" dirty="0"/>
          </a:p>
          <a:p>
            <a:endParaRPr lang="en-US" sz="2200" dirty="0"/>
          </a:p>
        </p:txBody>
      </p:sp>
      <p:sp>
        <p:nvSpPr>
          <p:cNvPr id="6" name="Rectangle 5">
            <a:extLst>
              <a:ext uri="{FF2B5EF4-FFF2-40B4-BE49-F238E27FC236}">
                <a16:creationId xmlns:a16="http://schemas.microsoft.com/office/drawing/2014/main" id="{AD2C0F0E-96B1-8D41-99D5-CA17F4CFD775}"/>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031789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430F-88EF-6E4A-A78D-ABE42BCE7B37}"/>
              </a:ext>
            </a:extLst>
          </p:cNvPr>
          <p:cNvSpPr>
            <a:spLocks noGrp="1"/>
          </p:cNvSpPr>
          <p:nvPr>
            <p:ph type="ctrTitle"/>
          </p:nvPr>
        </p:nvSpPr>
        <p:spPr/>
        <p:txBody>
          <a:bodyPr/>
          <a:lstStyle/>
          <a:p>
            <a:r>
              <a:rPr lang="en-US" dirty="0"/>
              <a:t>Interrupt Handler</a:t>
            </a:r>
          </a:p>
        </p:txBody>
      </p:sp>
      <p:sp>
        <p:nvSpPr>
          <p:cNvPr id="3" name="Subtitle 2">
            <a:extLst>
              <a:ext uri="{FF2B5EF4-FFF2-40B4-BE49-F238E27FC236}">
                <a16:creationId xmlns:a16="http://schemas.microsoft.com/office/drawing/2014/main" id="{C4042C79-DBED-7545-B903-82D5F305EA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071913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0ABB5D8E-4AD0-8047-A66C-B6BBB7BF1A5D}"/>
              </a:ext>
            </a:extLst>
          </p:cNvPr>
          <p:cNvSpPr>
            <a:spLocks noGrp="1" noChangeArrowheads="1"/>
          </p:cNvSpPr>
          <p:nvPr>
            <p:ph type="title"/>
          </p:nvPr>
        </p:nvSpPr>
        <p:spPr/>
        <p:txBody>
          <a:bodyPr/>
          <a:lstStyle/>
          <a:p>
            <a:r>
              <a:rPr lang="en-US" altLang="en-US" dirty="0"/>
              <a:t>I/O Software “Stack”</a:t>
            </a:r>
          </a:p>
        </p:txBody>
      </p:sp>
      <p:grpSp>
        <p:nvGrpSpPr>
          <p:cNvPr id="2" name="Group 1">
            <a:extLst>
              <a:ext uri="{FF2B5EF4-FFF2-40B4-BE49-F238E27FC236}">
                <a16:creationId xmlns:a16="http://schemas.microsoft.com/office/drawing/2014/main" id="{BC9521B6-7229-984C-870A-37DA4E8B6D89}"/>
              </a:ext>
            </a:extLst>
          </p:cNvPr>
          <p:cNvGrpSpPr/>
          <p:nvPr/>
        </p:nvGrpSpPr>
        <p:grpSpPr>
          <a:xfrm>
            <a:off x="844550" y="1485900"/>
            <a:ext cx="7537450" cy="4090988"/>
            <a:chOff x="844550" y="1485900"/>
            <a:chExt cx="7537450" cy="4090988"/>
          </a:xfrm>
        </p:grpSpPr>
        <p:grpSp>
          <p:nvGrpSpPr>
            <p:cNvPr id="371715" name="Group 3">
              <a:extLst>
                <a:ext uri="{FF2B5EF4-FFF2-40B4-BE49-F238E27FC236}">
                  <a16:creationId xmlns:a16="http://schemas.microsoft.com/office/drawing/2014/main" id="{4B6E00A5-9F93-6C4A-932F-34D1498187F4}"/>
                </a:ext>
              </a:extLst>
            </p:cNvPr>
            <p:cNvGrpSpPr>
              <a:grpSpLocks/>
            </p:cNvGrpSpPr>
            <p:nvPr/>
          </p:nvGrpSpPr>
          <p:grpSpPr bwMode="auto">
            <a:xfrm>
              <a:off x="3130550" y="1485900"/>
              <a:ext cx="3581400" cy="4090988"/>
              <a:chOff x="2064" y="1064"/>
              <a:chExt cx="2256" cy="2577"/>
            </a:xfrm>
          </p:grpSpPr>
          <p:sp>
            <p:nvSpPr>
              <p:cNvPr id="371716" name="Rectangle 4">
                <a:extLst>
                  <a:ext uri="{FF2B5EF4-FFF2-40B4-BE49-F238E27FC236}">
                    <a16:creationId xmlns:a16="http://schemas.microsoft.com/office/drawing/2014/main" id="{0F51FB1F-647D-764D-BF33-3D4220CA1AF2}"/>
                  </a:ext>
                </a:extLst>
              </p:cNvPr>
              <p:cNvSpPr>
                <a:spLocks noChangeArrowheads="1"/>
              </p:cNvSpPr>
              <p:nvPr/>
            </p:nvSpPr>
            <p:spPr bwMode="auto">
              <a:xfrm>
                <a:off x="2064" y="1064"/>
                <a:ext cx="2252" cy="23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a:latin typeface="Calibri" panose="020F0502020204030204" pitchFamily="34" charset="0"/>
                    <a:cs typeface="Calibri" panose="020F0502020204030204" pitchFamily="34" charset="0"/>
                  </a:rPr>
                  <a:t>User Level Software</a:t>
                </a:r>
              </a:p>
            </p:txBody>
          </p:sp>
          <p:sp>
            <p:nvSpPr>
              <p:cNvPr id="371717" name="Rectangle 5">
                <a:extLst>
                  <a:ext uri="{FF2B5EF4-FFF2-40B4-BE49-F238E27FC236}">
                    <a16:creationId xmlns:a16="http://schemas.microsoft.com/office/drawing/2014/main" id="{91F73F71-284D-ED4C-BAD6-B1ECBB47FC03}"/>
                  </a:ext>
                </a:extLst>
              </p:cNvPr>
              <p:cNvSpPr>
                <a:spLocks noChangeArrowheads="1"/>
              </p:cNvSpPr>
              <p:nvPr/>
            </p:nvSpPr>
            <p:spPr bwMode="auto">
              <a:xfrm>
                <a:off x="2064" y="1352"/>
                <a:ext cx="2252" cy="4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a:latin typeface="Calibri" panose="020F0502020204030204" pitchFamily="34" charset="0"/>
                    <a:cs typeface="Calibri" panose="020F0502020204030204" pitchFamily="34" charset="0"/>
                  </a:rPr>
                  <a:t>Device Independent</a:t>
                </a:r>
              </a:p>
              <a:p>
                <a:pPr algn="ctr" eaLnBrk="1" hangingPunct="1"/>
                <a:r>
                  <a:rPr lang="en-US" altLang="en-US">
                    <a:latin typeface="Calibri" panose="020F0502020204030204" pitchFamily="34" charset="0"/>
                    <a:cs typeface="Calibri" panose="020F0502020204030204" pitchFamily="34" charset="0"/>
                  </a:rPr>
                  <a:t>Software</a:t>
                </a:r>
              </a:p>
            </p:txBody>
          </p:sp>
          <p:sp>
            <p:nvSpPr>
              <p:cNvPr id="371718" name="Rectangle 6">
                <a:extLst>
                  <a:ext uri="{FF2B5EF4-FFF2-40B4-BE49-F238E27FC236}">
                    <a16:creationId xmlns:a16="http://schemas.microsoft.com/office/drawing/2014/main" id="{85D82D34-B7A1-9540-A3DF-DE5069035123}"/>
                  </a:ext>
                </a:extLst>
              </p:cNvPr>
              <p:cNvSpPr>
                <a:spLocks noChangeArrowheads="1"/>
              </p:cNvSpPr>
              <p:nvPr/>
            </p:nvSpPr>
            <p:spPr bwMode="auto">
              <a:xfrm>
                <a:off x="2064" y="1880"/>
                <a:ext cx="2256" cy="58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a:latin typeface="Calibri" panose="020F0502020204030204" pitchFamily="34" charset="0"/>
                  <a:cs typeface="Calibri" panose="020F0502020204030204" pitchFamily="34" charset="0"/>
                </a:endParaRPr>
              </a:p>
              <a:p>
                <a:pPr algn="ctr" eaLnBrk="1" hangingPunct="1"/>
                <a:r>
                  <a:rPr lang="en-US" altLang="en-US">
                    <a:latin typeface="Calibri" panose="020F0502020204030204" pitchFamily="34" charset="0"/>
                    <a:cs typeface="Calibri" panose="020F0502020204030204" pitchFamily="34" charset="0"/>
                  </a:rPr>
                  <a:t>Device Drivers</a:t>
                </a:r>
              </a:p>
              <a:p>
                <a:pPr algn="ctr" eaLnBrk="1" hangingPunct="1"/>
                <a:endParaRPr lang="en-US" altLang="en-US">
                  <a:latin typeface="Calibri" panose="020F0502020204030204" pitchFamily="34" charset="0"/>
                  <a:cs typeface="Calibri" panose="020F0502020204030204" pitchFamily="34" charset="0"/>
                </a:endParaRPr>
              </a:p>
            </p:txBody>
          </p:sp>
          <p:sp>
            <p:nvSpPr>
              <p:cNvPr id="371719" name="Rectangle 7">
                <a:extLst>
                  <a:ext uri="{FF2B5EF4-FFF2-40B4-BE49-F238E27FC236}">
                    <a16:creationId xmlns:a16="http://schemas.microsoft.com/office/drawing/2014/main" id="{00055F08-C8A6-3241-ADE9-6441A5336198}"/>
                  </a:ext>
                </a:extLst>
              </p:cNvPr>
              <p:cNvSpPr>
                <a:spLocks noChangeArrowheads="1"/>
              </p:cNvSpPr>
              <p:nvPr/>
            </p:nvSpPr>
            <p:spPr bwMode="auto">
              <a:xfrm>
                <a:off x="2064" y="2648"/>
                <a:ext cx="2256" cy="58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a:latin typeface="Calibri" panose="020F0502020204030204" pitchFamily="34" charset="0"/>
                  <a:cs typeface="Calibri" panose="020F0502020204030204" pitchFamily="34" charset="0"/>
                </a:endParaRPr>
              </a:p>
              <a:p>
                <a:pPr algn="ctr" eaLnBrk="1" hangingPunct="1"/>
                <a:r>
                  <a:rPr lang="en-US" altLang="en-US">
                    <a:latin typeface="Calibri" panose="020F0502020204030204" pitchFamily="34" charset="0"/>
                    <a:cs typeface="Calibri" panose="020F0502020204030204" pitchFamily="34" charset="0"/>
                  </a:rPr>
                  <a:t>Interrupt Handlers</a:t>
                </a:r>
              </a:p>
              <a:p>
                <a:pPr algn="ctr" eaLnBrk="1" hangingPunct="1"/>
                <a:endParaRPr lang="en-US" altLang="en-US">
                  <a:latin typeface="Calibri" panose="020F0502020204030204" pitchFamily="34" charset="0"/>
                  <a:cs typeface="Calibri" panose="020F0502020204030204" pitchFamily="34" charset="0"/>
                </a:endParaRPr>
              </a:p>
            </p:txBody>
          </p:sp>
          <p:sp>
            <p:nvSpPr>
              <p:cNvPr id="371720" name="Rectangle 8">
                <a:extLst>
                  <a:ext uri="{FF2B5EF4-FFF2-40B4-BE49-F238E27FC236}">
                    <a16:creationId xmlns:a16="http://schemas.microsoft.com/office/drawing/2014/main" id="{31CC16E2-8E3D-E94C-B8CC-01F7439CFB88}"/>
                  </a:ext>
                </a:extLst>
              </p:cNvPr>
              <p:cNvSpPr>
                <a:spLocks noChangeArrowheads="1"/>
              </p:cNvSpPr>
              <p:nvPr/>
            </p:nvSpPr>
            <p:spPr bwMode="auto">
              <a:xfrm>
                <a:off x="2064" y="3408"/>
                <a:ext cx="2256" cy="233"/>
              </a:xfrm>
              <a:prstGeom prst="rect">
                <a:avLst/>
              </a:prstGeom>
              <a:solidFill>
                <a:srgbClr val="FF33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a:latin typeface="Calibri" panose="020F0502020204030204" pitchFamily="34" charset="0"/>
                    <a:cs typeface="Calibri" panose="020F0502020204030204" pitchFamily="34" charset="0"/>
                  </a:rPr>
                  <a:t>Hardware</a:t>
                </a:r>
              </a:p>
            </p:txBody>
          </p:sp>
        </p:grpSp>
        <p:sp>
          <p:nvSpPr>
            <p:cNvPr id="371721" name="Text Box 9">
              <a:extLst>
                <a:ext uri="{FF2B5EF4-FFF2-40B4-BE49-F238E27FC236}">
                  <a16:creationId xmlns:a16="http://schemas.microsoft.com/office/drawing/2014/main" id="{BCF8DE97-7046-CB44-BF0E-83C27681919D}"/>
                </a:ext>
              </a:extLst>
            </p:cNvPr>
            <p:cNvSpPr txBox="1">
              <a:spLocks noChangeArrowheads="1"/>
            </p:cNvSpPr>
            <p:nvPr/>
          </p:nvSpPr>
          <p:spPr bwMode="auto">
            <a:xfrm>
              <a:off x="1073150" y="1549400"/>
              <a:ext cx="190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a:latin typeface="Calibri" panose="020F0502020204030204" pitchFamily="34" charset="0"/>
                  <a:cs typeface="Calibri" panose="020F0502020204030204" pitchFamily="34" charset="0"/>
                </a:rPr>
                <a:t>I/O API &amp; libraries</a:t>
              </a:r>
            </a:p>
          </p:txBody>
        </p:sp>
        <p:sp>
          <p:nvSpPr>
            <p:cNvPr id="371722" name="Text Box 10">
              <a:extLst>
                <a:ext uri="{FF2B5EF4-FFF2-40B4-BE49-F238E27FC236}">
                  <a16:creationId xmlns:a16="http://schemas.microsoft.com/office/drawing/2014/main" id="{30182507-AC0F-B249-9790-99B5702A83EA}"/>
                </a:ext>
              </a:extLst>
            </p:cNvPr>
            <p:cNvSpPr txBox="1">
              <a:spLocks noChangeArrowheads="1"/>
            </p:cNvSpPr>
            <p:nvPr/>
          </p:nvSpPr>
          <p:spPr bwMode="auto">
            <a:xfrm>
              <a:off x="920750" y="3225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800">
                  <a:latin typeface="Calibri" panose="020F0502020204030204" pitchFamily="34" charset="0"/>
                  <a:cs typeface="Calibri" panose="020F0502020204030204" pitchFamily="34" charset="0"/>
                </a:rPr>
                <a:t>Device Dependent</a:t>
              </a:r>
            </a:p>
          </p:txBody>
        </p:sp>
        <p:sp>
          <p:nvSpPr>
            <p:cNvPr id="371723" name="Text Box 11">
              <a:extLst>
                <a:ext uri="{FF2B5EF4-FFF2-40B4-BE49-F238E27FC236}">
                  <a16:creationId xmlns:a16="http://schemas.microsoft.com/office/drawing/2014/main" id="{A7557A4B-FF45-DB45-8EC8-964687B6D7A0}"/>
                </a:ext>
              </a:extLst>
            </p:cNvPr>
            <p:cNvSpPr txBox="1">
              <a:spLocks noChangeArrowheads="1"/>
            </p:cNvSpPr>
            <p:nvPr/>
          </p:nvSpPr>
          <p:spPr bwMode="auto">
            <a:xfrm>
              <a:off x="844550" y="4368800"/>
              <a:ext cx="2057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800">
                  <a:latin typeface="Calibri" panose="020F0502020204030204" pitchFamily="34" charset="0"/>
                  <a:cs typeface="Calibri" panose="020F0502020204030204" pitchFamily="34" charset="0"/>
                </a:rPr>
                <a:t>Device Dependent – as short as possible</a:t>
              </a:r>
            </a:p>
          </p:txBody>
        </p:sp>
        <p:sp>
          <p:nvSpPr>
            <p:cNvPr id="371724" name="Text Box 12">
              <a:extLst>
                <a:ext uri="{FF2B5EF4-FFF2-40B4-BE49-F238E27FC236}">
                  <a16:creationId xmlns:a16="http://schemas.microsoft.com/office/drawing/2014/main" id="{E9ED13CF-3FDD-CB49-90EE-DCC1854341C3}"/>
                </a:ext>
              </a:extLst>
            </p:cNvPr>
            <p:cNvSpPr txBox="1">
              <a:spLocks noChangeArrowheads="1"/>
            </p:cNvSpPr>
            <p:nvPr/>
          </p:nvSpPr>
          <p:spPr bwMode="auto">
            <a:xfrm>
              <a:off x="6705600" y="21336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800">
                  <a:latin typeface="Calibri" panose="020F0502020204030204" pitchFamily="34" charset="0"/>
                  <a:cs typeface="Calibri" panose="020F0502020204030204" pitchFamily="34" charset="0"/>
                </a:rPr>
                <a:t>(Rest of the OS)</a:t>
              </a:r>
            </a:p>
          </p:txBody>
        </p:sp>
      </p:grpSp>
      <p:sp>
        <p:nvSpPr>
          <p:cNvPr id="14" name="Rectangle 13">
            <a:extLst>
              <a:ext uri="{FF2B5EF4-FFF2-40B4-BE49-F238E27FC236}">
                <a16:creationId xmlns:a16="http://schemas.microsoft.com/office/drawing/2014/main" id="{D9758A48-6B24-094B-A528-DCBF1A267C86}"/>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764586B-FDD3-C14A-99FA-C8974E8CE83B}"/>
              </a:ext>
            </a:extLst>
          </p:cNvPr>
          <p:cNvSpPr/>
          <p:nvPr/>
        </p:nvSpPr>
        <p:spPr bwMode="auto">
          <a:xfrm>
            <a:off x="2901950" y="3805536"/>
            <a:ext cx="4262338" cy="1303146"/>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357552415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F46A8B0-D0F4-C544-A015-A370CB988BFA}"/>
              </a:ext>
            </a:extLst>
          </p:cNvPr>
          <p:cNvSpPr>
            <a:spLocks noGrp="1" noChangeArrowheads="1"/>
          </p:cNvSpPr>
          <p:nvPr>
            <p:ph type="title"/>
          </p:nvPr>
        </p:nvSpPr>
        <p:spPr/>
        <p:txBody>
          <a:bodyPr/>
          <a:lstStyle/>
          <a:p>
            <a:r>
              <a:rPr lang="en-US" altLang="en-US" dirty="0"/>
              <a:t>Interrupt Handlers (Repeat)</a:t>
            </a:r>
          </a:p>
        </p:txBody>
      </p:sp>
      <p:sp>
        <p:nvSpPr>
          <p:cNvPr id="2" name="Content Placeholder 1">
            <a:extLst>
              <a:ext uri="{FF2B5EF4-FFF2-40B4-BE49-F238E27FC236}">
                <a16:creationId xmlns:a16="http://schemas.microsoft.com/office/drawing/2014/main" id="{0D0FFD49-1370-0E46-8B58-12FAE41923F0}"/>
              </a:ext>
            </a:extLst>
          </p:cNvPr>
          <p:cNvSpPr>
            <a:spLocks noGrp="1"/>
          </p:cNvSpPr>
          <p:nvPr>
            <p:ph idx="1"/>
          </p:nvPr>
        </p:nvSpPr>
        <p:spPr/>
        <p:txBody>
          <a:bodyPr/>
          <a:lstStyle/>
          <a:p>
            <a:r>
              <a:rPr lang="en-US" sz="2000" dirty="0"/>
              <a:t>Device drivers after starting an operation-  blocks</a:t>
            </a:r>
          </a:p>
          <a:p>
            <a:r>
              <a:rPr lang="en-US" sz="2000" dirty="0"/>
              <a:t>On receiving an interrupt, the driver unblocks</a:t>
            </a:r>
          </a:p>
          <a:p>
            <a:r>
              <a:rPr lang="en-US" sz="2000" dirty="0"/>
              <a:t>Interrupt handling</a:t>
            </a:r>
          </a:p>
          <a:p>
            <a:pPr lvl="1"/>
            <a:r>
              <a:rPr lang="en-US" sz="2000" dirty="0"/>
              <a:t>Unlocks the driver (using semaphore)</a:t>
            </a:r>
          </a:p>
          <a:p>
            <a:r>
              <a:rPr lang="en-US" sz="2000" dirty="0">
                <a:solidFill>
                  <a:schemeClr val="bg1">
                    <a:lumMod val="75000"/>
                  </a:schemeClr>
                </a:solidFill>
              </a:rPr>
              <a:t>A lot of other activities are done as a part of interrupt handling</a:t>
            </a:r>
          </a:p>
          <a:p>
            <a:pPr lvl="2"/>
            <a:r>
              <a:rPr lang="en-US" sz="1800" dirty="0">
                <a:solidFill>
                  <a:schemeClr val="bg1">
                    <a:lumMod val="75000"/>
                  </a:schemeClr>
                </a:solidFill>
              </a:rPr>
              <a:t>Register Saving </a:t>
            </a:r>
          </a:p>
          <a:p>
            <a:pPr lvl="2"/>
            <a:r>
              <a:rPr lang="en-US" sz="1800" dirty="0">
                <a:solidFill>
                  <a:schemeClr val="bg1">
                    <a:lumMod val="75000"/>
                  </a:schemeClr>
                </a:solidFill>
              </a:rPr>
              <a:t>Set up context for Interrupt service routine</a:t>
            </a:r>
          </a:p>
          <a:p>
            <a:pPr lvl="3"/>
            <a:r>
              <a:rPr lang="en-US" sz="1600" dirty="0">
                <a:solidFill>
                  <a:schemeClr val="bg1">
                    <a:lumMod val="75000"/>
                  </a:schemeClr>
                </a:solidFill>
              </a:rPr>
              <a:t>Setting up </a:t>
            </a:r>
            <a:r>
              <a:rPr lang="en-US" sz="1600" dirty="0" err="1">
                <a:solidFill>
                  <a:schemeClr val="bg1">
                    <a:lumMod val="75000"/>
                  </a:schemeClr>
                </a:solidFill>
              </a:rPr>
              <a:t>TLb</a:t>
            </a:r>
            <a:r>
              <a:rPr lang="en-US" sz="1600" dirty="0">
                <a:solidFill>
                  <a:schemeClr val="bg1">
                    <a:lumMod val="75000"/>
                  </a:schemeClr>
                </a:solidFill>
              </a:rPr>
              <a:t>, MMU, Page Table</a:t>
            </a:r>
          </a:p>
          <a:p>
            <a:pPr lvl="2"/>
            <a:r>
              <a:rPr lang="en-US" sz="1800" dirty="0">
                <a:solidFill>
                  <a:schemeClr val="bg1">
                    <a:lumMod val="75000"/>
                  </a:schemeClr>
                </a:solidFill>
              </a:rPr>
              <a:t>Set up stack for interrupt service-procedure</a:t>
            </a:r>
          </a:p>
          <a:p>
            <a:pPr lvl="2"/>
            <a:r>
              <a:rPr lang="en-US" sz="1800" dirty="0">
                <a:solidFill>
                  <a:schemeClr val="bg1">
                    <a:lumMod val="75000"/>
                  </a:schemeClr>
                </a:solidFill>
              </a:rPr>
              <a:t>Ack the interrupt controller</a:t>
            </a:r>
          </a:p>
          <a:p>
            <a:pPr lvl="2"/>
            <a:r>
              <a:rPr lang="en-US" sz="1800" dirty="0">
                <a:solidFill>
                  <a:schemeClr val="bg1">
                    <a:lumMod val="75000"/>
                  </a:schemeClr>
                </a:solidFill>
              </a:rPr>
              <a:t>Copy registers </a:t>
            </a:r>
          </a:p>
          <a:p>
            <a:pPr lvl="2"/>
            <a:r>
              <a:rPr lang="en-US" sz="1800" dirty="0">
                <a:solidFill>
                  <a:schemeClr val="bg1">
                    <a:lumMod val="75000"/>
                  </a:schemeClr>
                </a:solidFill>
              </a:rPr>
              <a:t>Run Interrupt service procedure</a:t>
            </a:r>
          </a:p>
          <a:p>
            <a:pPr lvl="2"/>
            <a:r>
              <a:rPr lang="en-US" sz="1800" dirty="0">
                <a:solidFill>
                  <a:schemeClr val="bg1">
                    <a:lumMod val="75000"/>
                  </a:schemeClr>
                </a:solidFill>
              </a:rPr>
              <a:t>Choose the process to run next</a:t>
            </a:r>
          </a:p>
          <a:p>
            <a:pPr lvl="2"/>
            <a:r>
              <a:rPr lang="en-US" sz="1800" dirty="0">
                <a:solidFill>
                  <a:schemeClr val="bg1">
                    <a:lumMod val="75000"/>
                  </a:schemeClr>
                </a:solidFill>
              </a:rPr>
              <a:t>Set up MMU context for the process to run next</a:t>
            </a:r>
          </a:p>
          <a:p>
            <a:pPr lvl="2"/>
            <a:r>
              <a:rPr lang="en-US" sz="1800" dirty="0">
                <a:solidFill>
                  <a:schemeClr val="bg1">
                    <a:lumMod val="75000"/>
                  </a:schemeClr>
                </a:solidFill>
              </a:rPr>
              <a:t>Load and run new process</a:t>
            </a:r>
          </a:p>
        </p:txBody>
      </p:sp>
      <p:sp>
        <p:nvSpPr>
          <p:cNvPr id="4" name="Rectangle 3">
            <a:extLst>
              <a:ext uri="{FF2B5EF4-FFF2-40B4-BE49-F238E27FC236}">
                <a16:creationId xmlns:a16="http://schemas.microsoft.com/office/drawing/2014/main" id="{083D1893-C962-3244-B54F-C65ABC31545E}"/>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787592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430F-88EF-6E4A-A78D-ABE42BCE7B37}"/>
              </a:ext>
            </a:extLst>
          </p:cNvPr>
          <p:cNvSpPr>
            <a:spLocks noGrp="1"/>
          </p:cNvSpPr>
          <p:nvPr>
            <p:ph type="ctrTitle"/>
          </p:nvPr>
        </p:nvSpPr>
        <p:spPr/>
        <p:txBody>
          <a:bodyPr/>
          <a:lstStyle/>
          <a:p>
            <a:r>
              <a:rPr lang="en-US" dirty="0"/>
              <a:t>Device Independent Software</a:t>
            </a:r>
          </a:p>
        </p:txBody>
      </p:sp>
      <p:sp>
        <p:nvSpPr>
          <p:cNvPr id="3" name="Subtitle 2">
            <a:extLst>
              <a:ext uri="{FF2B5EF4-FFF2-40B4-BE49-F238E27FC236}">
                <a16:creationId xmlns:a16="http://schemas.microsoft.com/office/drawing/2014/main" id="{C4042C79-DBED-7545-B903-82D5F305EA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4965876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0ABB5D8E-4AD0-8047-A66C-B6BBB7BF1A5D}"/>
              </a:ext>
            </a:extLst>
          </p:cNvPr>
          <p:cNvSpPr>
            <a:spLocks noGrp="1" noChangeArrowheads="1"/>
          </p:cNvSpPr>
          <p:nvPr>
            <p:ph type="title"/>
          </p:nvPr>
        </p:nvSpPr>
        <p:spPr/>
        <p:txBody>
          <a:bodyPr/>
          <a:lstStyle/>
          <a:p>
            <a:r>
              <a:rPr lang="en-US" altLang="en-US" dirty="0"/>
              <a:t>I/O Software “Stack”</a:t>
            </a:r>
          </a:p>
        </p:txBody>
      </p:sp>
      <p:grpSp>
        <p:nvGrpSpPr>
          <p:cNvPr id="2" name="Group 1">
            <a:extLst>
              <a:ext uri="{FF2B5EF4-FFF2-40B4-BE49-F238E27FC236}">
                <a16:creationId xmlns:a16="http://schemas.microsoft.com/office/drawing/2014/main" id="{BC9521B6-7229-984C-870A-37DA4E8B6D89}"/>
              </a:ext>
            </a:extLst>
          </p:cNvPr>
          <p:cNvGrpSpPr/>
          <p:nvPr/>
        </p:nvGrpSpPr>
        <p:grpSpPr>
          <a:xfrm>
            <a:off x="844550" y="1485900"/>
            <a:ext cx="7537450" cy="4090988"/>
            <a:chOff x="844550" y="1485900"/>
            <a:chExt cx="7537450" cy="4090988"/>
          </a:xfrm>
        </p:grpSpPr>
        <p:grpSp>
          <p:nvGrpSpPr>
            <p:cNvPr id="371715" name="Group 3">
              <a:extLst>
                <a:ext uri="{FF2B5EF4-FFF2-40B4-BE49-F238E27FC236}">
                  <a16:creationId xmlns:a16="http://schemas.microsoft.com/office/drawing/2014/main" id="{4B6E00A5-9F93-6C4A-932F-34D1498187F4}"/>
                </a:ext>
              </a:extLst>
            </p:cNvPr>
            <p:cNvGrpSpPr>
              <a:grpSpLocks/>
            </p:cNvGrpSpPr>
            <p:nvPr/>
          </p:nvGrpSpPr>
          <p:grpSpPr bwMode="auto">
            <a:xfrm>
              <a:off x="3130550" y="1485900"/>
              <a:ext cx="3581400" cy="4090988"/>
              <a:chOff x="2064" y="1064"/>
              <a:chExt cx="2256" cy="2577"/>
            </a:xfrm>
          </p:grpSpPr>
          <p:sp>
            <p:nvSpPr>
              <p:cNvPr id="371716" name="Rectangle 4">
                <a:extLst>
                  <a:ext uri="{FF2B5EF4-FFF2-40B4-BE49-F238E27FC236}">
                    <a16:creationId xmlns:a16="http://schemas.microsoft.com/office/drawing/2014/main" id="{0F51FB1F-647D-764D-BF33-3D4220CA1AF2}"/>
                  </a:ext>
                </a:extLst>
              </p:cNvPr>
              <p:cNvSpPr>
                <a:spLocks noChangeArrowheads="1"/>
              </p:cNvSpPr>
              <p:nvPr/>
            </p:nvSpPr>
            <p:spPr bwMode="auto">
              <a:xfrm>
                <a:off x="2064" y="1064"/>
                <a:ext cx="2252" cy="23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a:latin typeface="Calibri" panose="020F0502020204030204" pitchFamily="34" charset="0"/>
                    <a:cs typeface="Calibri" panose="020F0502020204030204" pitchFamily="34" charset="0"/>
                  </a:rPr>
                  <a:t>User Level Software</a:t>
                </a:r>
              </a:p>
            </p:txBody>
          </p:sp>
          <p:sp>
            <p:nvSpPr>
              <p:cNvPr id="371717" name="Rectangle 5">
                <a:extLst>
                  <a:ext uri="{FF2B5EF4-FFF2-40B4-BE49-F238E27FC236}">
                    <a16:creationId xmlns:a16="http://schemas.microsoft.com/office/drawing/2014/main" id="{91F73F71-284D-ED4C-BAD6-B1ECBB47FC03}"/>
                  </a:ext>
                </a:extLst>
              </p:cNvPr>
              <p:cNvSpPr>
                <a:spLocks noChangeArrowheads="1"/>
              </p:cNvSpPr>
              <p:nvPr/>
            </p:nvSpPr>
            <p:spPr bwMode="auto">
              <a:xfrm>
                <a:off x="2064" y="1352"/>
                <a:ext cx="2252" cy="40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a:latin typeface="Calibri" panose="020F0502020204030204" pitchFamily="34" charset="0"/>
                    <a:cs typeface="Calibri" panose="020F0502020204030204" pitchFamily="34" charset="0"/>
                  </a:rPr>
                  <a:t>Device Independent</a:t>
                </a:r>
              </a:p>
              <a:p>
                <a:pPr algn="ctr" eaLnBrk="1" hangingPunct="1"/>
                <a:r>
                  <a:rPr lang="en-US" altLang="en-US">
                    <a:latin typeface="Calibri" panose="020F0502020204030204" pitchFamily="34" charset="0"/>
                    <a:cs typeface="Calibri" panose="020F0502020204030204" pitchFamily="34" charset="0"/>
                  </a:rPr>
                  <a:t>Software</a:t>
                </a:r>
              </a:p>
            </p:txBody>
          </p:sp>
          <p:sp>
            <p:nvSpPr>
              <p:cNvPr id="371718" name="Rectangle 6">
                <a:extLst>
                  <a:ext uri="{FF2B5EF4-FFF2-40B4-BE49-F238E27FC236}">
                    <a16:creationId xmlns:a16="http://schemas.microsoft.com/office/drawing/2014/main" id="{85D82D34-B7A1-9540-A3DF-DE5069035123}"/>
                  </a:ext>
                </a:extLst>
              </p:cNvPr>
              <p:cNvSpPr>
                <a:spLocks noChangeArrowheads="1"/>
              </p:cNvSpPr>
              <p:nvPr/>
            </p:nvSpPr>
            <p:spPr bwMode="auto">
              <a:xfrm>
                <a:off x="2064" y="1880"/>
                <a:ext cx="2256" cy="58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a:latin typeface="Calibri" panose="020F0502020204030204" pitchFamily="34" charset="0"/>
                  <a:cs typeface="Calibri" panose="020F0502020204030204" pitchFamily="34" charset="0"/>
                </a:endParaRPr>
              </a:p>
              <a:p>
                <a:pPr algn="ctr" eaLnBrk="1" hangingPunct="1"/>
                <a:r>
                  <a:rPr lang="en-US" altLang="en-US">
                    <a:latin typeface="Calibri" panose="020F0502020204030204" pitchFamily="34" charset="0"/>
                    <a:cs typeface="Calibri" panose="020F0502020204030204" pitchFamily="34" charset="0"/>
                  </a:rPr>
                  <a:t>Device Drivers</a:t>
                </a:r>
              </a:p>
              <a:p>
                <a:pPr algn="ctr" eaLnBrk="1" hangingPunct="1"/>
                <a:endParaRPr lang="en-US" altLang="en-US">
                  <a:latin typeface="Calibri" panose="020F0502020204030204" pitchFamily="34" charset="0"/>
                  <a:cs typeface="Calibri" panose="020F0502020204030204" pitchFamily="34" charset="0"/>
                </a:endParaRPr>
              </a:p>
            </p:txBody>
          </p:sp>
          <p:sp>
            <p:nvSpPr>
              <p:cNvPr id="371719" name="Rectangle 7">
                <a:extLst>
                  <a:ext uri="{FF2B5EF4-FFF2-40B4-BE49-F238E27FC236}">
                    <a16:creationId xmlns:a16="http://schemas.microsoft.com/office/drawing/2014/main" id="{00055F08-C8A6-3241-ADE9-6441A5336198}"/>
                  </a:ext>
                </a:extLst>
              </p:cNvPr>
              <p:cNvSpPr>
                <a:spLocks noChangeArrowheads="1"/>
              </p:cNvSpPr>
              <p:nvPr/>
            </p:nvSpPr>
            <p:spPr bwMode="auto">
              <a:xfrm>
                <a:off x="2064" y="2648"/>
                <a:ext cx="2256" cy="582"/>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a:latin typeface="Calibri" panose="020F0502020204030204" pitchFamily="34" charset="0"/>
                  <a:cs typeface="Calibri" panose="020F0502020204030204" pitchFamily="34" charset="0"/>
                </a:endParaRPr>
              </a:p>
              <a:p>
                <a:pPr algn="ctr" eaLnBrk="1" hangingPunct="1"/>
                <a:r>
                  <a:rPr lang="en-US" altLang="en-US">
                    <a:latin typeface="Calibri" panose="020F0502020204030204" pitchFamily="34" charset="0"/>
                    <a:cs typeface="Calibri" panose="020F0502020204030204" pitchFamily="34" charset="0"/>
                  </a:rPr>
                  <a:t>Interrupt Handlers</a:t>
                </a:r>
              </a:p>
              <a:p>
                <a:pPr algn="ctr" eaLnBrk="1" hangingPunct="1"/>
                <a:endParaRPr lang="en-US" altLang="en-US">
                  <a:latin typeface="Calibri" panose="020F0502020204030204" pitchFamily="34" charset="0"/>
                  <a:cs typeface="Calibri" panose="020F0502020204030204" pitchFamily="34" charset="0"/>
                </a:endParaRPr>
              </a:p>
            </p:txBody>
          </p:sp>
          <p:sp>
            <p:nvSpPr>
              <p:cNvPr id="371720" name="Rectangle 8">
                <a:extLst>
                  <a:ext uri="{FF2B5EF4-FFF2-40B4-BE49-F238E27FC236}">
                    <a16:creationId xmlns:a16="http://schemas.microsoft.com/office/drawing/2014/main" id="{31CC16E2-8E3D-E94C-B8CC-01F7439CFB88}"/>
                  </a:ext>
                </a:extLst>
              </p:cNvPr>
              <p:cNvSpPr>
                <a:spLocks noChangeArrowheads="1"/>
              </p:cNvSpPr>
              <p:nvPr/>
            </p:nvSpPr>
            <p:spPr bwMode="auto">
              <a:xfrm>
                <a:off x="2064" y="3408"/>
                <a:ext cx="2256" cy="233"/>
              </a:xfrm>
              <a:prstGeom prst="rect">
                <a:avLst/>
              </a:prstGeom>
              <a:solidFill>
                <a:srgbClr val="FF33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a:latin typeface="Calibri" panose="020F0502020204030204" pitchFamily="34" charset="0"/>
                    <a:cs typeface="Calibri" panose="020F0502020204030204" pitchFamily="34" charset="0"/>
                  </a:rPr>
                  <a:t>Hardware</a:t>
                </a:r>
              </a:p>
            </p:txBody>
          </p:sp>
        </p:grpSp>
        <p:sp>
          <p:nvSpPr>
            <p:cNvPr id="371721" name="Text Box 9">
              <a:extLst>
                <a:ext uri="{FF2B5EF4-FFF2-40B4-BE49-F238E27FC236}">
                  <a16:creationId xmlns:a16="http://schemas.microsoft.com/office/drawing/2014/main" id="{BCF8DE97-7046-CB44-BF0E-83C27681919D}"/>
                </a:ext>
              </a:extLst>
            </p:cNvPr>
            <p:cNvSpPr txBox="1">
              <a:spLocks noChangeArrowheads="1"/>
            </p:cNvSpPr>
            <p:nvPr/>
          </p:nvSpPr>
          <p:spPr bwMode="auto">
            <a:xfrm>
              <a:off x="1073150" y="1549400"/>
              <a:ext cx="190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a:latin typeface="Calibri" panose="020F0502020204030204" pitchFamily="34" charset="0"/>
                  <a:cs typeface="Calibri" panose="020F0502020204030204" pitchFamily="34" charset="0"/>
                </a:rPr>
                <a:t>I/O API &amp; libraries</a:t>
              </a:r>
            </a:p>
          </p:txBody>
        </p:sp>
        <p:sp>
          <p:nvSpPr>
            <p:cNvPr id="371722" name="Text Box 10">
              <a:extLst>
                <a:ext uri="{FF2B5EF4-FFF2-40B4-BE49-F238E27FC236}">
                  <a16:creationId xmlns:a16="http://schemas.microsoft.com/office/drawing/2014/main" id="{30182507-AC0F-B249-9790-99B5702A83EA}"/>
                </a:ext>
              </a:extLst>
            </p:cNvPr>
            <p:cNvSpPr txBox="1">
              <a:spLocks noChangeArrowheads="1"/>
            </p:cNvSpPr>
            <p:nvPr/>
          </p:nvSpPr>
          <p:spPr bwMode="auto">
            <a:xfrm>
              <a:off x="920750" y="32258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800">
                  <a:latin typeface="Calibri" panose="020F0502020204030204" pitchFamily="34" charset="0"/>
                  <a:cs typeface="Calibri" panose="020F0502020204030204" pitchFamily="34" charset="0"/>
                </a:rPr>
                <a:t>Device Dependent</a:t>
              </a:r>
            </a:p>
          </p:txBody>
        </p:sp>
        <p:sp>
          <p:nvSpPr>
            <p:cNvPr id="371723" name="Text Box 11">
              <a:extLst>
                <a:ext uri="{FF2B5EF4-FFF2-40B4-BE49-F238E27FC236}">
                  <a16:creationId xmlns:a16="http://schemas.microsoft.com/office/drawing/2014/main" id="{A7557A4B-FF45-DB45-8EC8-964687B6D7A0}"/>
                </a:ext>
              </a:extLst>
            </p:cNvPr>
            <p:cNvSpPr txBox="1">
              <a:spLocks noChangeArrowheads="1"/>
            </p:cNvSpPr>
            <p:nvPr/>
          </p:nvSpPr>
          <p:spPr bwMode="auto">
            <a:xfrm>
              <a:off x="844550" y="4368800"/>
              <a:ext cx="2057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800">
                  <a:latin typeface="Calibri" panose="020F0502020204030204" pitchFamily="34" charset="0"/>
                  <a:cs typeface="Calibri" panose="020F0502020204030204" pitchFamily="34" charset="0"/>
                </a:rPr>
                <a:t>Device Dependent – as short as possible</a:t>
              </a:r>
            </a:p>
          </p:txBody>
        </p:sp>
        <p:sp>
          <p:nvSpPr>
            <p:cNvPr id="371724" name="Text Box 12">
              <a:extLst>
                <a:ext uri="{FF2B5EF4-FFF2-40B4-BE49-F238E27FC236}">
                  <a16:creationId xmlns:a16="http://schemas.microsoft.com/office/drawing/2014/main" id="{E9ED13CF-3FDD-CB49-90EE-DCC1854341C3}"/>
                </a:ext>
              </a:extLst>
            </p:cNvPr>
            <p:cNvSpPr txBox="1">
              <a:spLocks noChangeArrowheads="1"/>
            </p:cNvSpPr>
            <p:nvPr/>
          </p:nvSpPr>
          <p:spPr bwMode="auto">
            <a:xfrm>
              <a:off x="6705600" y="2133600"/>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800">
                  <a:latin typeface="Calibri" panose="020F0502020204030204" pitchFamily="34" charset="0"/>
                  <a:cs typeface="Calibri" panose="020F0502020204030204" pitchFamily="34" charset="0"/>
                </a:rPr>
                <a:t>(Rest of the OS)</a:t>
              </a:r>
            </a:p>
          </p:txBody>
        </p:sp>
      </p:grpSp>
      <p:sp>
        <p:nvSpPr>
          <p:cNvPr id="14" name="Rectangle 13">
            <a:extLst>
              <a:ext uri="{FF2B5EF4-FFF2-40B4-BE49-F238E27FC236}">
                <a16:creationId xmlns:a16="http://schemas.microsoft.com/office/drawing/2014/main" id="{D9758A48-6B24-094B-A528-DCBF1A267C86}"/>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9490972B-D45B-E348-92DC-E66B06BA74C7}"/>
              </a:ext>
            </a:extLst>
          </p:cNvPr>
          <p:cNvSpPr/>
          <p:nvPr/>
        </p:nvSpPr>
        <p:spPr bwMode="auto">
          <a:xfrm>
            <a:off x="2786906" y="1827404"/>
            <a:ext cx="4262338" cy="953896"/>
          </a:xfrm>
          <a:prstGeom prst="rect">
            <a:avLst/>
          </a:prstGeom>
          <a:noFill/>
          <a:ln w="571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6294014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custDataLst>
              <p:tags r:id="rId1"/>
            </p:custDataLst>
          </p:nvPr>
        </p:nvSpPr>
        <p:spPr/>
        <p:txBody>
          <a:bodyPr>
            <a:noAutofit/>
          </a:bodyPr>
          <a:lstStyle/>
          <a:p>
            <a:r>
              <a:rPr lang="en-US" sz="3200" dirty="0"/>
              <a:t>Recall: Big Picture: </a:t>
            </a:r>
            <a:r>
              <a:rPr lang="en-US" sz="3200" dirty="0" err="1"/>
              <a:t>Input/Output</a:t>
            </a:r>
            <a:r>
              <a:rPr lang="en-US" sz="3200" dirty="0"/>
              <a:t> (I/O)</a:t>
            </a:r>
          </a:p>
        </p:txBody>
      </p:sp>
      <p:sp>
        <p:nvSpPr>
          <p:cNvPr id="6" name="Content Placeholder 1"/>
          <p:cNvSpPr>
            <a:spLocks noGrp="1"/>
          </p:cNvSpPr>
          <p:nvPr>
            <p:ph idx="4294967295"/>
          </p:nvPr>
        </p:nvSpPr>
        <p:spPr>
          <a:xfrm>
            <a:off x="228600" y="685800"/>
            <a:ext cx="8915400" cy="5638800"/>
          </a:xfrm>
        </p:spPr>
        <p:txBody>
          <a:bodyPr/>
          <a:lstStyle/>
          <a:p>
            <a:pPr marL="0" indent="0">
              <a:buNone/>
            </a:pPr>
            <a:r>
              <a:rPr lang="en-US" dirty="0"/>
              <a:t>How does a processor interact with its environment?</a:t>
            </a:r>
          </a:p>
          <a:p>
            <a:endParaRPr lang="en-US" dirty="0"/>
          </a:p>
          <a:p>
            <a:pPr marL="0" indent="0">
              <a:buNone/>
            </a:pPr>
            <a:r>
              <a:rPr lang="en-US" dirty="0"/>
              <a:t>Computer System = </a:t>
            </a:r>
          </a:p>
          <a:p>
            <a:pPr marL="0" lvl="0" indent="0">
              <a:buNone/>
            </a:pPr>
            <a:r>
              <a:rPr lang="en-US" dirty="0">
                <a:solidFill>
                  <a:schemeClr val="tx2"/>
                </a:solidFill>
              </a:rPr>
              <a:t>Memory + </a:t>
            </a:r>
            <a:r>
              <a:rPr lang="en-US" dirty="0" err="1">
                <a:solidFill>
                  <a:schemeClr val="tx2"/>
                </a:solidFill>
              </a:rPr>
              <a:t>Datapath</a:t>
            </a:r>
            <a:r>
              <a:rPr lang="en-US" dirty="0">
                <a:solidFill>
                  <a:schemeClr val="tx2"/>
                </a:solidFill>
              </a:rPr>
              <a:t>  +  Control</a:t>
            </a:r>
          </a:p>
          <a:p>
            <a:endParaRPr lang="en-US" dirty="0"/>
          </a:p>
        </p:txBody>
      </p:sp>
      <p:grpSp>
        <p:nvGrpSpPr>
          <p:cNvPr id="2" name="Group 1">
            <a:extLst>
              <a:ext uri="{FF2B5EF4-FFF2-40B4-BE49-F238E27FC236}">
                <a16:creationId xmlns:a16="http://schemas.microsoft.com/office/drawing/2014/main" id="{9F6A814B-336C-C649-B0F7-D5E68A1DA3B0}"/>
              </a:ext>
            </a:extLst>
          </p:cNvPr>
          <p:cNvGrpSpPr/>
          <p:nvPr/>
        </p:nvGrpSpPr>
        <p:grpSpPr>
          <a:xfrm>
            <a:off x="452573" y="3059794"/>
            <a:ext cx="8006198" cy="3264806"/>
            <a:chOff x="762000" y="3593194"/>
            <a:chExt cx="8006198" cy="3264806"/>
          </a:xfrm>
        </p:grpSpPr>
        <p:pic>
          <p:nvPicPr>
            <p:cNvPr id="7"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00" y="4483698"/>
              <a:ext cx="2263254"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3398546" y="5254478"/>
              <a:ext cx="1603304" cy="1168253"/>
              <a:chOff x="2133600" y="5867400"/>
              <a:chExt cx="836612" cy="609600"/>
            </a:xfrm>
          </p:grpSpPr>
          <p:cxnSp>
            <p:nvCxnSpPr>
              <p:cNvPr id="9" name="Straight Connector 8"/>
              <p:cNvCxnSpPr/>
              <p:nvPr/>
            </p:nvCxnSpPr>
            <p:spPr>
              <a:xfrm>
                <a:off x="2552700" y="6324600"/>
                <a:ext cx="0" cy="1524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46960" y="6477000"/>
                <a:ext cx="3962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33600" y="5867400"/>
                <a:ext cx="836612" cy="457200"/>
              </a:xfrm>
              <a:prstGeom prst="rect">
                <a:avLst/>
              </a:prstGeom>
              <a:solidFill>
                <a:schemeClr val="accent5">
                  <a:lumMod val="40000"/>
                  <a:lumOff val="6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grpSp>
        <p:sp>
          <p:nvSpPr>
            <p:cNvPr id="12" name="Rectangle 11"/>
            <p:cNvSpPr/>
            <p:nvPr>
              <p:custDataLst>
                <p:tags r:id="rId2"/>
              </p:custDataLst>
            </p:nvPr>
          </p:nvSpPr>
          <p:spPr>
            <a:xfrm>
              <a:off x="3492486" y="6477000"/>
              <a:ext cx="14478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Display</a:t>
              </a:r>
            </a:p>
          </p:txBody>
        </p:sp>
        <p:sp>
          <p:nvSpPr>
            <p:cNvPr id="13" name="Rectangle 12"/>
            <p:cNvSpPr/>
            <p:nvPr>
              <p:custDataLst>
                <p:tags r:id="rId3"/>
              </p:custDataLst>
            </p:nvPr>
          </p:nvSpPr>
          <p:spPr>
            <a:xfrm>
              <a:off x="3888740" y="4574634"/>
              <a:ext cx="1549683"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Keyboard</a:t>
              </a:r>
            </a:p>
          </p:txBody>
        </p:sp>
        <p:sp>
          <p:nvSpPr>
            <p:cNvPr id="14" name="Rectangle 13"/>
            <p:cNvSpPr/>
            <p:nvPr>
              <p:custDataLst>
                <p:tags r:id="rId4"/>
              </p:custDataLst>
            </p:nvPr>
          </p:nvSpPr>
          <p:spPr>
            <a:xfrm>
              <a:off x="7087171" y="4483167"/>
              <a:ext cx="13716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Network</a:t>
              </a:r>
            </a:p>
          </p:txBody>
        </p:sp>
        <p:grpSp>
          <p:nvGrpSpPr>
            <p:cNvPr id="15" name="Group 14"/>
            <p:cNvGrpSpPr/>
            <p:nvPr/>
          </p:nvGrpSpPr>
          <p:grpSpPr>
            <a:xfrm>
              <a:off x="3764443" y="3795751"/>
              <a:ext cx="1566015" cy="687416"/>
              <a:chOff x="5867400" y="5897880"/>
              <a:chExt cx="1319304" cy="579120"/>
            </a:xfrm>
          </p:grpSpPr>
          <p:sp>
            <p:nvSpPr>
              <p:cNvPr id="16" name="Rectangle 15"/>
              <p:cNvSpPr/>
              <p:nvPr/>
            </p:nvSpPr>
            <p:spPr>
              <a:xfrm>
                <a:off x="5867400" y="5897880"/>
                <a:ext cx="1319304" cy="57912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17" name="Rectangle 16"/>
              <p:cNvSpPr/>
              <p:nvPr/>
            </p:nvSpPr>
            <p:spPr>
              <a:xfrm>
                <a:off x="59436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18" name="Rectangle 17"/>
              <p:cNvSpPr/>
              <p:nvPr/>
            </p:nvSpPr>
            <p:spPr>
              <a:xfrm>
                <a:off x="59436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19" name="Rectangle 18"/>
              <p:cNvSpPr/>
              <p:nvPr/>
            </p:nvSpPr>
            <p:spPr>
              <a:xfrm>
                <a:off x="59436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0" name="Rectangle 19"/>
              <p:cNvSpPr/>
              <p:nvPr/>
            </p:nvSpPr>
            <p:spPr>
              <a:xfrm>
                <a:off x="60960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1" name="Rectangle 20"/>
              <p:cNvSpPr/>
              <p:nvPr/>
            </p:nvSpPr>
            <p:spPr>
              <a:xfrm>
                <a:off x="60960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2" name="Rectangle 21"/>
              <p:cNvSpPr/>
              <p:nvPr/>
            </p:nvSpPr>
            <p:spPr>
              <a:xfrm>
                <a:off x="60960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3" name="Rectangle 22"/>
              <p:cNvSpPr/>
              <p:nvPr/>
            </p:nvSpPr>
            <p:spPr>
              <a:xfrm>
                <a:off x="62484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4" name="Rectangle 23"/>
              <p:cNvSpPr/>
              <p:nvPr/>
            </p:nvSpPr>
            <p:spPr>
              <a:xfrm>
                <a:off x="62484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5" name="Rectangle 24"/>
              <p:cNvSpPr/>
              <p:nvPr/>
            </p:nvSpPr>
            <p:spPr>
              <a:xfrm>
                <a:off x="62484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6" name="Rectangle 25"/>
              <p:cNvSpPr/>
              <p:nvPr/>
            </p:nvSpPr>
            <p:spPr>
              <a:xfrm>
                <a:off x="64008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7" name="Rectangle 26"/>
              <p:cNvSpPr/>
              <p:nvPr/>
            </p:nvSpPr>
            <p:spPr>
              <a:xfrm>
                <a:off x="64008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8" name="Rectangle 27"/>
              <p:cNvSpPr/>
              <p:nvPr/>
            </p:nvSpPr>
            <p:spPr>
              <a:xfrm>
                <a:off x="64008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29" name="Rectangle 28"/>
              <p:cNvSpPr/>
              <p:nvPr/>
            </p:nvSpPr>
            <p:spPr>
              <a:xfrm>
                <a:off x="65532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0" name="Rectangle 29"/>
              <p:cNvSpPr/>
              <p:nvPr/>
            </p:nvSpPr>
            <p:spPr>
              <a:xfrm>
                <a:off x="65532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1" name="Rectangle 30"/>
              <p:cNvSpPr/>
              <p:nvPr/>
            </p:nvSpPr>
            <p:spPr>
              <a:xfrm>
                <a:off x="65532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2" name="Rectangle 31"/>
              <p:cNvSpPr/>
              <p:nvPr/>
            </p:nvSpPr>
            <p:spPr>
              <a:xfrm>
                <a:off x="67056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3" name="Rectangle 32"/>
              <p:cNvSpPr/>
              <p:nvPr/>
            </p:nvSpPr>
            <p:spPr>
              <a:xfrm>
                <a:off x="67056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4" name="Rectangle 33"/>
              <p:cNvSpPr/>
              <p:nvPr/>
            </p:nvSpPr>
            <p:spPr>
              <a:xfrm>
                <a:off x="67056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5" name="Rectangle 34"/>
              <p:cNvSpPr/>
              <p:nvPr/>
            </p:nvSpPr>
            <p:spPr>
              <a:xfrm>
                <a:off x="68580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6" name="Rectangle 35"/>
              <p:cNvSpPr/>
              <p:nvPr/>
            </p:nvSpPr>
            <p:spPr>
              <a:xfrm>
                <a:off x="68580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7" name="Rectangle 36"/>
              <p:cNvSpPr/>
              <p:nvPr/>
            </p:nvSpPr>
            <p:spPr>
              <a:xfrm>
                <a:off x="68580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8" name="Rectangle 37"/>
              <p:cNvSpPr/>
              <p:nvPr/>
            </p:nvSpPr>
            <p:spPr>
              <a:xfrm>
                <a:off x="7010400" y="59740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39" name="Rectangle 38"/>
              <p:cNvSpPr/>
              <p:nvPr/>
            </p:nvSpPr>
            <p:spPr>
              <a:xfrm>
                <a:off x="7010400" y="61264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40" name="Rectangle 39"/>
              <p:cNvSpPr/>
              <p:nvPr/>
            </p:nvSpPr>
            <p:spPr>
              <a:xfrm>
                <a:off x="7010400" y="627888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grpSp>
        <p:grpSp>
          <p:nvGrpSpPr>
            <p:cNvPr id="41" name="Group 40"/>
            <p:cNvGrpSpPr/>
            <p:nvPr/>
          </p:nvGrpSpPr>
          <p:grpSpPr>
            <a:xfrm>
              <a:off x="6748967" y="3593194"/>
              <a:ext cx="2019231" cy="861867"/>
              <a:chOff x="7589520" y="5943600"/>
              <a:chExt cx="1249680" cy="533400"/>
            </a:xfrm>
          </p:grpSpPr>
          <p:sp>
            <p:nvSpPr>
              <p:cNvPr id="42" name="Freeform 41"/>
              <p:cNvSpPr/>
              <p:nvPr/>
            </p:nvSpPr>
            <p:spPr>
              <a:xfrm>
                <a:off x="7696200" y="5989320"/>
                <a:ext cx="1051560" cy="441960"/>
              </a:xfrm>
              <a:custGeom>
                <a:avLst/>
                <a:gdLst>
                  <a:gd name="connsiteX0" fmla="*/ 0 w 1051560"/>
                  <a:gd name="connsiteY0" fmla="*/ 0 h 441960"/>
                  <a:gd name="connsiteX1" fmla="*/ 838200 w 1051560"/>
                  <a:gd name="connsiteY1" fmla="*/ 121920 h 441960"/>
                  <a:gd name="connsiteX2" fmla="*/ 426720 w 1051560"/>
                  <a:gd name="connsiteY2" fmla="*/ 243840 h 441960"/>
                  <a:gd name="connsiteX3" fmla="*/ 1051560 w 105156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1051560" h="441960">
                    <a:moveTo>
                      <a:pt x="0" y="0"/>
                    </a:moveTo>
                    <a:cubicBezTo>
                      <a:pt x="383540" y="40640"/>
                      <a:pt x="767080" y="81280"/>
                      <a:pt x="838200" y="121920"/>
                    </a:cubicBezTo>
                    <a:cubicBezTo>
                      <a:pt x="909320" y="162560"/>
                      <a:pt x="391160" y="190500"/>
                      <a:pt x="426720" y="243840"/>
                    </a:cubicBezTo>
                    <a:cubicBezTo>
                      <a:pt x="462280" y="297180"/>
                      <a:pt x="756920" y="369570"/>
                      <a:pt x="1051560" y="44196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43" name="Rectangle 42"/>
              <p:cNvSpPr/>
              <p:nvPr/>
            </p:nvSpPr>
            <p:spPr>
              <a:xfrm>
                <a:off x="7589520" y="594360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sp>
            <p:nvSpPr>
              <p:cNvPr id="44" name="Rectangle 43"/>
              <p:cNvSpPr/>
              <p:nvPr/>
            </p:nvSpPr>
            <p:spPr>
              <a:xfrm>
                <a:off x="8732520" y="6385560"/>
                <a:ext cx="106680" cy="91440"/>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00B0F0"/>
                  </a:solidFill>
                  <a:latin typeface="Source Sans Pro"/>
                </a:endParaRPr>
              </a:p>
            </p:txBody>
          </p:sp>
        </p:grpSp>
        <p:sp>
          <p:nvSpPr>
            <p:cNvPr id="45" name="Rectangle 44"/>
            <p:cNvSpPr/>
            <p:nvPr>
              <p:custDataLst>
                <p:tags r:id="rId5"/>
              </p:custDataLst>
            </p:nvPr>
          </p:nvSpPr>
          <p:spPr>
            <a:xfrm>
              <a:off x="6167573" y="6276699"/>
              <a:ext cx="1447800" cy="3810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rgbClr val="00B0F0"/>
                  </a:solidFill>
                  <a:latin typeface="Source Sans Pro"/>
                </a:rPr>
                <a:t>Disk</a:t>
              </a:r>
            </a:p>
          </p:txBody>
        </p:sp>
        <p:grpSp>
          <p:nvGrpSpPr>
            <p:cNvPr id="46" name="Group 45"/>
            <p:cNvGrpSpPr/>
            <p:nvPr/>
          </p:nvGrpSpPr>
          <p:grpSpPr>
            <a:xfrm>
              <a:off x="5822635" y="5140703"/>
              <a:ext cx="1979930" cy="989965"/>
              <a:chOff x="4267200" y="5829300"/>
              <a:chExt cx="1295400" cy="647700"/>
            </a:xfrm>
          </p:grpSpPr>
          <p:sp>
            <p:nvSpPr>
              <p:cNvPr id="47" name="AutoShape 6"/>
              <p:cNvSpPr>
                <a:spLocks noChangeArrowheads="1"/>
              </p:cNvSpPr>
              <p:nvPr>
                <p:custDataLst>
                  <p:tags r:id="rId6"/>
                </p:custDataLst>
              </p:nvPr>
            </p:nvSpPr>
            <p:spPr bwMode="auto">
              <a:xfrm>
                <a:off x="4267200" y="5829300"/>
                <a:ext cx="596096" cy="647700"/>
              </a:xfrm>
              <a:prstGeom prst="flowChartMagneticDisk">
                <a:avLst/>
              </a:prstGeom>
              <a:noFill/>
              <a:ln w="28440">
                <a:solidFill>
                  <a:srgbClr val="0070C0"/>
                </a:solidFill>
                <a:miter lim="800000"/>
                <a:headEnd/>
                <a:tailEnd/>
              </a:ln>
              <a:effectLst/>
            </p:spPr>
            <p:txBody>
              <a:bodyPr wrap="none" lIns="90000" tIns="46800" rIns="90000" bIns="46800" anchor="ctr">
                <a:noAutofit/>
              </a:bodyPr>
              <a:lstStyle/>
              <a:p>
                <a:pPr algn="ctr" defTabSz="457200" eaLnBrk="1" hangingPunct="1">
                  <a:lnSpc>
                    <a:spcPct val="134000"/>
                  </a:lnSpc>
                  <a:buClr>
                    <a:srgbClr val="40458C"/>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b="0" dirty="0">
                  <a:solidFill>
                    <a:srgbClr val="00B0F0"/>
                  </a:solidFill>
                  <a:latin typeface="Source Sans Pro"/>
                </a:endParaRPr>
              </a:p>
            </p:txBody>
          </p:sp>
          <p:sp>
            <p:nvSpPr>
              <p:cNvPr id="48" name="AutoShape 6"/>
              <p:cNvSpPr>
                <a:spLocks noChangeArrowheads="1"/>
              </p:cNvSpPr>
              <p:nvPr>
                <p:custDataLst>
                  <p:tags r:id="rId7"/>
                </p:custDataLst>
              </p:nvPr>
            </p:nvSpPr>
            <p:spPr bwMode="auto">
              <a:xfrm>
                <a:off x="4966504" y="5829300"/>
                <a:ext cx="596096" cy="647700"/>
              </a:xfrm>
              <a:prstGeom prst="flowChartMagneticDisk">
                <a:avLst/>
              </a:prstGeom>
              <a:noFill/>
              <a:ln w="28440">
                <a:solidFill>
                  <a:srgbClr val="0070C0"/>
                </a:solidFill>
                <a:miter lim="800000"/>
                <a:headEnd/>
                <a:tailEnd/>
              </a:ln>
              <a:effectLst/>
            </p:spPr>
            <p:txBody>
              <a:bodyPr wrap="none" lIns="90000" tIns="46800" rIns="90000" bIns="46800" anchor="ctr">
                <a:noAutofit/>
              </a:bodyPr>
              <a:lstStyle/>
              <a:p>
                <a:pPr algn="ctr" defTabSz="457200" eaLnBrk="1" hangingPunct="1">
                  <a:lnSpc>
                    <a:spcPct val="134000"/>
                  </a:lnSpc>
                  <a:buClr>
                    <a:srgbClr val="40458C"/>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200" b="0" dirty="0">
                  <a:solidFill>
                    <a:srgbClr val="00B0F0"/>
                  </a:solidFill>
                  <a:latin typeface="Source Sans Pro"/>
                </a:endParaRPr>
              </a:p>
            </p:txBody>
          </p:sp>
        </p:grpSp>
        <p:pic>
          <p:nvPicPr>
            <p:cNvPr id="49" name="Picture 48"/>
            <p:cNvPicPr>
              <a:picLocks noChangeAspect="1"/>
            </p:cNvPicPr>
            <p:nvPr/>
          </p:nvPicPr>
          <p:blipFill>
            <a:blip r:embed="rId10"/>
            <a:stretch>
              <a:fillRect/>
            </a:stretch>
          </p:blipFill>
          <p:spPr>
            <a:xfrm>
              <a:off x="5632795" y="3783244"/>
              <a:ext cx="1542411" cy="805910"/>
            </a:xfrm>
            <a:prstGeom prst="rect">
              <a:avLst/>
            </a:prstGeom>
            <a:ln>
              <a:noFill/>
            </a:ln>
          </p:spPr>
        </p:pic>
      </p:grpSp>
      <p:sp>
        <p:nvSpPr>
          <p:cNvPr id="50" name="Rectangle 49"/>
          <p:cNvSpPr/>
          <p:nvPr/>
        </p:nvSpPr>
        <p:spPr>
          <a:xfrm>
            <a:off x="4233585" y="1939260"/>
            <a:ext cx="4225186" cy="584775"/>
          </a:xfrm>
          <a:prstGeom prst="rect">
            <a:avLst/>
          </a:prstGeom>
        </p:spPr>
        <p:txBody>
          <a:bodyPr wrap="square">
            <a:spAutoFit/>
          </a:bodyPr>
          <a:lstStyle/>
          <a:p>
            <a:r>
              <a:rPr lang="en-US" sz="3200" dirty="0">
                <a:solidFill>
                  <a:schemeClr val="accent6"/>
                </a:solidFill>
                <a:latin typeface="Source Sans Pro"/>
              </a:rPr>
              <a:t>+  Input +  Output</a:t>
            </a:r>
          </a:p>
        </p:txBody>
      </p:sp>
      <p:sp>
        <p:nvSpPr>
          <p:cNvPr id="51" name="Google Shape;601;g5ce8b99149_0_339">
            <a:extLst>
              <a:ext uri="{FF2B5EF4-FFF2-40B4-BE49-F238E27FC236}">
                <a16:creationId xmlns:a16="http://schemas.microsoft.com/office/drawing/2014/main" id="{FD2B8C41-83A0-AF43-BAAD-AFBC06D29DE3}"/>
              </a:ext>
            </a:extLst>
          </p:cNvPr>
          <p:cNvSpPr txBox="1">
            <a:spLocks/>
          </p:cNvSpPr>
          <p:nvPr/>
        </p:nvSpPr>
        <p:spPr>
          <a:xfrm>
            <a:off x="93984" y="6511208"/>
            <a:ext cx="4355976" cy="365100"/>
          </a:xfrm>
          <a:prstGeom prst="rect">
            <a:avLst/>
          </a:prstGeom>
          <a:noFill/>
          <a:ln>
            <a:noFill/>
          </a:ln>
        </p:spPr>
        <p:txBody>
          <a:bodyPr spcFirstLastPara="1" wrap="square" lIns="91425" tIns="45700" rIns="91425" bIns="45700" anchor="ctr" anchorCtr="0">
            <a:noAutofit/>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pPr>
              <a:spcBef>
                <a:spcPts val="0"/>
              </a:spcBef>
              <a:spcAft>
                <a:spcPts val="0"/>
              </a:spcAft>
              <a:buSzPts val="1400"/>
            </a:pPr>
            <a:r>
              <a:rPr lang="en-US" sz="1200" b="0" dirty="0">
                <a:solidFill>
                  <a:schemeClr val="bg1">
                    <a:lumMod val="65000"/>
                  </a:schemeClr>
                </a:solidFill>
                <a:latin typeface="Calibri" panose="020F0502020204030204" pitchFamily="34" charset="0"/>
                <a:ea typeface="Calibri"/>
                <a:cs typeface="Calibri" panose="020F0502020204030204" pitchFamily="34" charset="0"/>
                <a:sym typeface="Calibri"/>
              </a:rPr>
              <a:t>Ref</a:t>
            </a:r>
            <a:r>
              <a:rPr lang="en-US" sz="1200" b="0" dirty="0">
                <a:solidFill>
                  <a:schemeClr val="bg1">
                    <a:lumMod val="65000"/>
                  </a:schemeClr>
                </a:solidFill>
                <a:latin typeface="Calibri" panose="020F0502020204030204" pitchFamily="34" charset="0"/>
                <a:cs typeface="Calibri" panose="020F0502020204030204" pitchFamily="34" charset="0"/>
                <a:sym typeface="Calibri"/>
              </a:rPr>
              <a:t>: I/O lecture, </a:t>
            </a:r>
            <a:r>
              <a:rPr lang="en-US" sz="1200" b="0" dirty="0">
                <a:solidFill>
                  <a:schemeClr val="bg1">
                    <a:lumMod val="65000"/>
                  </a:schemeClr>
                </a:solidFill>
                <a:latin typeface="Calibri" panose="020F0502020204030204" pitchFamily="34" charset="0"/>
                <a:cs typeface="Calibri" panose="020F0502020204030204" pitchFamily="34" charset="0"/>
              </a:rPr>
              <a:t>Prof Hakim Weatherspoon, Cornell </a:t>
            </a:r>
            <a:r>
              <a:rPr lang="en-US" sz="1200" b="0" dirty="0" err="1">
                <a:solidFill>
                  <a:schemeClr val="bg1">
                    <a:lumMod val="65000"/>
                  </a:schemeClr>
                </a:solidFill>
                <a:latin typeface="Calibri" panose="020F0502020204030204" pitchFamily="34" charset="0"/>
                <a:cs typeface="Calibri" panose="020F0502020204030204" pitchFamily="34" charset="0"/>
              </a:rPr>
              <a:t>Univ</a:t>
            </a:r>
            <a:endParaRPr lang="en-US" sz="1200" b="0" dirty="0">
              <a:solidFill>
                <a:schemeClr val="bg1">
                  <a:lumMod val="65000"/>
                </a:schemeClr>
              </a:solidFill>
              <a:latin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2196110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27FE-8427-9345-942F-15E4E79E26C2}"/>
              </a:ext>
            </a:extLst>
          </p:cNvPr>
          <p:cNvSpPr>
            <a:spLocks noGrp="1"/>
          </p:cNvSpPr>
          <p:nvPr>
            <p:ph type="title"/>
          </p:nvPr>
        </p:nvSpPr>
        <p:spPr/>
        <p:txBody>
          <a:bodyPr/>
          <a:lstStyle/>
          <a:p>
            <a:r>
              <a:rPr lang="en-US" dirty="0"/>
              <a:t>Device Independent I/O Software (1)</a:t>
            </a:r>
          </a:p>
        </p:txBody>
      </p:sp>
      <p:pic>
        <p:nvPicPr>
          <p:cNvPr id="5" name="Content Placeholder 4">
            <a:extLst>
              <a:ext uri="{FF2B5EF4-FFF2-40B4-BE49-F238E27FC236}">
                <a16:creationId xmlns:a16="http://schemas.microsoft.com/office/drawing/2014/main" id="{96D703F6-D82B-3D44-87E6-C6F7270649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052736"/>
            <a:ext cx="7648080" cy="3024336"/>
          </a:xfrm>
        </p:spPr>
      </p:pic>
      <p:sp>
        <p:nvSpPr>
          <p:cNvPr id="6" name="Content Placeholder 2">
            <a:extLst>
              <a:ext uri="{FF2B5EF4-FFF2-40B4-BE49-F238E27FC236}">
                <a16:creationId xmlns:a16="http://schemas.microsoft.com/office/drawing/2014/main" id="{9A044570-D5A9-DA4B-B5DF-B6B48DEB5DDC}"/>
              </a:ext>
            </a:extLst>
          </p:cNvPr>
          <p:cNvSpPr txBox="1">
            <a:spLocks/>
          </p:cNvSpPr>
          <p:nvPr/>
        </p:nvSpPr>
        <p:spPr bwMode="auto">
          <a:xfrm>
            <a:off x="543097" y="4421889"/>
            <a:ext cx="7924800" cy="194272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r>
              <a:rPr lang="en-IN" dirty="0"/>
              <a:t>Function of Device Independent I/O SW</a:t>
            </a:r>
          </a:p>
          <a:p>
            <a:pPr lvl="1"/>
            <a:r>
              <a:rPr lang="en-IN" dirty="0"/>
              <a:t>to perform the I/O functions that are common to all devices</a:t>
            </a:r>
          </a:p>
          <a:p>
            <a:pPr lvl="1"/>
            <a:r>
              <a:rPr lang="en-IN" dirty="0"/>
              <a:t>to provide a uniform interface to the user-level software </a:t>
            </a:r>
          </a:p>
          <a:p>
            <a:pPr marL="457200" lvl="1" indent="0">
              <a:buNone/>
            </a:pPr>
            <a:r>
              <a:rPr lang="en-IN" dirty="0"/>
              <a:t> </a:t>
            </a:r>
          </a:p>
          <a:p>
            <a:endParaRPr lang="en-US" kern="0" dirty="0"/>
          </a:p>
        </p:txBody>
      </p:sp>
      <p:sp>
        <p:nvSpPr>
          <p:cNvPr id="7" name="Rectangle 6">
            <a:extLst>
              <a:ext uri="{FF2B5EF4-FFF2-40B4-BE49-F238E27FC236}">
                <a16:creationId xmlns:a16="http://schemas.microsoft.com/office/drawing/2014/main" id="{8884B390-DA41-EA4E-AE4B-EA361C7FFF98}"/>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086190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50E6687-D6D7-3047-BB05-107D372EC56B}"/>
              </a:ext>
            </a:extLst>
          </p:cNvPr>
          <p:cNvSpPr>
            <a:spLocks noGrp="1" noChangeArrowheads="1"/>
          </p:cNvSpPr>
          <p:nvPr>
            <p:ph type="title"/>
          </p:nvPr>
        </p:nvSpPr>
        <p:spPr/>
        <p:txBody>
          <a:bodyPr/>
          <a:lstStyle/>
          <a:p>
            <a:r>
              <a:rPr lang="en-US" altLang="en-US" dirty="0"/>
              <a:t>Device-Independent I/O Software (2) – Uniform Interfacing</a:t>
            </a:r>
            <a:endParaRPr lang="en-US" altLang="en-US" sz="4000" dirty="0"/>
          </a:p>
        </p:txBody>
      </p:sp>
      <p:sp>
        <p:nvSpPr>
          <p:cNvPr id="20483" name="Rectangle 3">
            <a:extLst>
              <a:ext uri="{FF2B5EF4-FFF2-40B4-BE49-F238E27FC236}">
                <a16:creationId xmlns:a16="http://schemas.microsoft.com/office/drawing/2014/main" id="{BAADF298-FA98-1E49-BC44-3F1D89002AE2}"/>
              </a:ext>
            </a:extLst>
          </p:cNvPr>
          <p:cNvSpPr>
            <a:spLocks noGrp="1" noChangeArrowheads="1"/>
          </p:cNvSpPr>
          <p:nvPr>
            <p:ph idx="1"/>
          </p:nvPr>
        </p:nvSpPr>
        <p:spPr>
          <a:xfrm>
            <a:off x="594304" y="1422380"/>
            <a:ext cx="7924800" cy="5105400"/>
          </a:xfrm>
        </p:spPr>
        <p:txBody>
          <a:bodyPr/>
          <a:lstStyle/>
          <a:p>
            <a:pPr>
              <a:buFontTx/>
              <a:buNone/>
            </a:pPr>
            <a:endParaRPr lang="en-US" altLang="en-US" dirty="0">
              <a:solidFill>
                <a:srgbClr val="0070C0"/>
              </a:solidFill>
            </a:endParaRPr>
          </a:p>
          <a:p>
            <a:pPr>
              <a:buFontTx/>
              <a:buNone/>
            </a:pPr>
            <a:r>
              <a:rPr lang="en-US" altLang="en-US" dirty="0">
                <a:solidFill>
                  <a:srgbClr val="0070C0"/>
                </a:solidFill>
              </a:rPr>
              <a:t>(a) Without a standard driver interface</a:t>
            </a:r>
          </a:p>
          <a:p>
            <a:pPr>
              <a:buFontTx/>
              <a:buNone/>
            </a:pPr>
            <a:r>
              <a:rPr lang="en-US" altLang="en-US" dirty="0">
                <a:solidFill>
                  <a:srgbClr val="0070C0"/>
                </a:solidFill>
              </a:rPr>
              <a:t>(b) With a standard driver interface</a:t>
            </a:r>
          </a:p>
        </p:txBody>
      </p:sp>
      <p:pic>
        <p:nvPicPr>
          <p:cNvPr id="20486" name="Picture 6" descr="C:\B\b4\JPG\foo\5-13.jpg">
            <a:extLst>
              <a:ext uri="{FF2B5EF4-FFF2-40B4-BE49-F238E27FC236}">
                <a16:creationId xmlns:a16="http://schemas.microsoft.com/office/drawing/2014/main" id="{8E5C29F5-9CC1-FD41-B95E-929408CE5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41" y="2996952"/>
            <a:ext cx="8315325" cy="3298825"/>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8F82D742-9305-FB4C-A9BA-8D4C37656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1133" y="587494"/>
            <a:ext cx="3459846" cy="136815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 name="Right Arrow 6">
            <a:extLst>
              <a:ext uri="{FF2B5EF4-FFF2-40B4-BE49-F238E27FC236}">
                <a16:creationId xmlns:a16="http://schemas.microsoft.com/office/drawing/2014/main" id="{2E1D6737-6967-6246-AD37-3F2E3375D8E9}"/>
              </a:ext>
            </a:extLst>
          </p:cNvPr>
          <p:cNvSpPr/>
          <p:nvPr/>
        </p:nvSpPr>
        <p:spPr bwMode="auto">
          <a:xfrm>
            <a:off x="5148064" y="707919"/>
            <a:ext cx="522448" cy="206481"/>
          </a:xfrm>
          <a:prstGeom prs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8" name="Rectangle 7">
            <a:extLst>
              <a:ext uri="{FF2B5EF4-FFF2-40B4-BE49-F238E27FC236}">
                <a16:creationId xmlns:a16="http://schemas.microsoft.com/office/drawing/2014/main" id="{61BDE53D-40EA-D74C-AC32-D748794582B0}"/>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831106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0D74-9855-9E48-8963-C74C1E62F9F6}"/>
              </a:ext>
            </a:extLst>
          </p:cNvPr>
          <p:cNvSpPr>
            <a:spLocks noGrp="1"/>
          </p:cNvSpPr>
          <p:nvPr>
            <p:ph type="title"/>
          </p:nvPr>
        </p:nvSpPr>
        <p:spPr>
          <a:xfrm>
            <a:off x="523874" y="174519"/>
            <a:ext cx="8620125" cy="533400"/>
          </a:xfrm>
        </p:spPr>
        <p:txBody>
          <a:bodyPr/>
          <a:lstStyle/>
          <a:p>
            <a:r>
              <a:rPr lang="en-US" altLang="en-US" dirty="0"/>
              <a:t>Device-Independent I/O Software (3) – Buffering</a:t>
            </a:r>
            <a:endParaRPr lang="en-US" dirty="0"/>
          </a:p>
        </p:txBody>
      </p:sp>
      <p:sp>
        <p:nvSpPr>
          <p:cNvPr id="3" name="Content Placeholder 2">
            <a:extLst>
              <a:ext uri="{FF2B5EF4-FFF2-40B4-BE49-F238E27FC236}">
                <a16:creationId xmlns:a16="http://schemas.microsoft.com/office/drawing/2014/main" id="{64F454FB-5B2B-E546-A56C-0CE3E234ECBC}"/>
              </a:ext>
            </a:extLst>
          </p:cNvPr>
          <p:cNvSpPr>
            <a:spLocks noGrp="1"/>
          </p:cNvSpPr>
          <p:nvPr>
            <p:ph idx="1"/>
          </p:nvPr>
        </p:nvSpPr>
        <p:spPr>
          <a:xfrm>
            <a:off x="609600" y="914400"/>
            <a:ext cx="7924800" cy="786408"/>
          </a:xfrm>
        </p:spPr>
        <p:txBody>
          <a:bodyPr/>
          <a:lstStyle/>
          <a:p>
            <a:r>
              <a:rPr lang="en-US" dirty="0"/>
              <a:t>Buffering improves efficiency</a:t>
            </a:r>
          </a:p>
        </p:txBody>
      </p:sp>
      <p:pic>
        <p:nvPicPr>
          <p:cNvPr id="4" name="Picture 5" descr="C:\B\b4\JPG\foo\5-14.jpg">
            <a:extLst>
              <a:ext uri="{FF2B5EF4-FFF2-40B4-BE49-F238E27FC236}">
                <a16:creationId xmlns:a16="http://schemas.microsoft.com/office/drawing/2014/main" id="{8D4D69E2-AB72-B844-89E0-7D59036F4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78773"/>
            <a:ext cx="7429500" cy="3059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66845A7-FCB3-C74B-B6CF-29D1D667A42C}"/>
              </a:ext>
            </a:extLst>
          </p:cNvPr>
          <p:cNvSpPr txBox="1">
            <a:spLocks noChangeArrowheads="1"/>
          </p:cNvSpPr>
          <p:nvPr/>
        </p:nvSpPr>
        <p:spPr bwMode="auto">
          <a:xfrm>
            <a:off x="415331" y="5373216"/>
            <a:ext cx="8313338" cy="15938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Clr>
                <a:schemeClr val="accent1">
                  <a:lumMod val="50000"/>
                </a:schemeClr>
              </a:buClr>
              <a:buSzPct val="120000"/>
              <a:buChar char="•"/>
              <a:defRPr sz="2400" b="0" i="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FF0000"/>
              </a:buClr>
              <a:buSzPct val="120000"/>
              <a:buFont typeface="Arial" panose="020B0604020202020204" pitchFamily="34" charset="0"/>
              <a:buChar char="•"/>
              <a:defRPr sz="2200" b="0" i="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b="0" i="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Font typeface="Arial" panose="020B0604020202020204" pitchFamily="34" charset="0"/>
              <a:buChar char="•"/>
              <a:defRPr sz="1800" b="0" i="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b="0" i="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a:lstStyle>
          <a:p>
            <a:pPr>
              <a:lnSpc>
                <a:spcPct val="70000"/>
              </a:lnSpc>
              <a:buFontTx/>
              <a:buNone/>
            </a:pPr>
            <a:r>
              <a:rPr lang="en-US" altLang="en-US" sz="2000" kern="0" dirty="0">
                <a:solidFill>
                  <a:srgbClr val="0070C0"/>
                </a:solidFill>
              </a:rPr>
              <a:t>(a) Unbuffered input</a:t>
            </a:r>
          </a:p>
          <a:p>
            <a:pPr>
              <a:lnSpc>
                <a:spcPct val="70000"/>
              </a:lnSpc>
              <a:buFontTx/>
              <a:buNone/>
            </a:pPr>
            <a:r>
              <a:rPr lang="en-US" altLang="en-US" sz="2000" kern="0" dirty="0">
                <a:solidFill>
                  <a:srgbClr val="0070C0"/>
                </a:solidFill>
              </a:rPr>
              <a:t>(b) Buffering in user space</a:t>
            </a:r>
          </a:p>
          <a:p>
            <a:pPr>
              <a:lnSpc>
                <a:spcPct val="70000"/>
              </a:lnSpc>
              <a:buFontTx/>
              <a:buNone/>
            </a:pPr>
            <a:r>
              <a:rPr lang="en-US" altLang="en-US" sz="2000" kern="0" dirty="0">
                <a:solidFill>
                  <a:srgbClr val="0070C0"/>
                </a:solidFill>
              </a:rPr>
              <a:t>(c) Buffering in the kernel followed by copying to user space</a:t>
            </a:r>
          </a:p>
          <a:p>
            <a:pPr>
              <a:lnSpc>
                <a:spcPct val="70000"/>
              </a:lnSpc>
              <a:buFontTx/>
              <a:buNone/>
            </a:pPr>
            <a:r>
              <a:rPr lang="en-US" altLang="en-US" sz="2000" kern="0" dirty="0">
                <a:solidFill>
                  <a:srgbClr val="0070C0"/>
                </a:solidFill>
              </a:rPr>
              <a:t>(d) Double buffering in the kernel</a:t>
            </a:r>
            <a:endParaRPr lang="en-US" altLang="en-US" sz="1800" kern="0" dirty="0">
              <a:solidFill>
                <a:srgbClr val="0070C0"/>
              </a:solidFill>
            </a:endParaRPr>
          </a:p>
        </p:txBody>
      </p:sp>
      <p:pic>
        <p:nvPicPr>
          <p:cNvPr id="6" name="Content Placeholder 4">
            <a:extLst>
              <a:ext uri="{FF2B5EF4-FFF2-40B4-BE49-F238E27FC236}">
                <a16:creationId xmlns:a16="http://schemas.microsoft.com/office/drawing/2014/main" id="{F2387D38-1BE6-6E49-852A-2A348BD78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571475" y="707919"/>
            <a:ext cx="3459846" cy="136815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 name="Right Arrow 6">
            <a:extLst>
              <a:ext uri="{FF2B5EF4-FFF2-40B4-BE49-F238E27FC236}">
                <a16:creationId xmlns:a16="http://schemas.microsoft.com/office/drawing/2014/main" id="{D368EE01-DE79-6B48-B290-73DF3E8528E0}"/>
              </a:ext>
            </a:extLst>
          </p:cNvPr>
          <p:cNvSpPr/>
          <p:nvPr/>
        </p:nvSpPr>
        <p:spPr bwMode="auto">
          <a:xfrm flipV="1">
            <a:off x="5148064" y="914400"/>
            <a:ext cx="522448" cy="326919"/>
          </a:xfrm>
          <a:prstGeom prs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8" name="Rectangle 7">
            <a:extLst>
              <a:ext uri="{FF2B5EF4-FFF2-40B4-BE49-F238E27FC236}">
                <a16:creationId xmlns:a16="http://schemas.microsoft.com/office/drawing/2014/main" id="{12CF6D1F-9553-C346-984A-7C8115A6CA1A}"/>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378313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578B73-F0C9-1B42-A21F-5BBEC3BDF876}"/>
              </a:ext>
            </a:extLst>
          </p:cNvPr>
          <p:cNvSpPr>
            <a:spLocks noGrp="1" noChangeArrowheads="1"/>
          </p:cNvSpPr>
          <p:nvPr>
            <p:ph type="title"/>
          </p:nvPr>
        </p:nvSpPr>
        <p:spPr/>
        <p:txBody>
          <a:bodyPr/>
          <a:lstStyle/>
          <a:p>
            <a:r>
              <a:rPr lang="en-US" altLang="en-US" dirty="0"/>
              <a:t>Device-Independent I/O Software – Sending packet on network – buffering </a:t>
            </a:r>
            <a:endParaRPr lang="en-US" altLang="en-US" sz="4000" dirty="0"/>
          </a:p>
        </p:txBody>
      </p:sp>
      <p:sp>
        <p:nvSpPr>
          <p:cNvPr id="22531" name="Rectangle 3">
            <a:extLst>
              <a:ext uri="{FF2B5EF4-FFF2-40B4-BE49-F238E27FC236}">
                <a16:creationId xmlns:a16="http://schemas.microsoft.com/office/drawing/2014/main" id="{B95D9F3D-FC19-C44C-97A7-C26D11D2AF8E}"/>
              </a:ext>
            </a:extLst>
          </p:cNvPr>
          <p:cNvSpPr>
            <a:spLocks noGrp="1" noChangeArrowheads="1"/>
          </p:cNvSpPr>
          <p:nvPr>
            <p:ph type="body" idx="4294967295"/>
          </p:nvPr>
        </p:nvSpPr>
        <p:spPr>
          <a:xfrm>
            <a:off x="755576" y="5807181"/>
            <a:ext cx="7772400" cy="885825"/>
          </a:xfrm>
        </p:spPr>
        <p:txBody>
          <a:bodyPr/>
          <a:lstStyle/>
          <a:p>
            <a:pPr algn="ctr">
              <a:buFontTx/>
              <a:buNone/>
            </a:pPr>
            <a:r>
              <a:rPr lang="en-US" altLang="en-US" dirty="0"/>
              <a:t>Networking may involve many copies</a:t>
            </a:r>
            <a:endParaRPr lang="en-US" altLang="en-US" sz="2800" dirty="0"/>
          </a:p>
        </p:txBody>
      </p:sp>
      <p:pic>
        <p:nvPicPr>
          <p:cNvPr id="22532" name="Picture 4">
            <a:extLst>
              <a:ext uri="{FF2B5EF4-FFF2-40B4-BE49-F238E27FC236}">
                <a16:creationId xmlns:a16="http://schemas.microsoft.com/office/drawing/2014/main" id="{C2C6DF30-C7C5-3B41-87F2-327BC85D3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211" t="43065" r="23148" b="36589"/>
          <a:stretch>
            <a:fillRect/>
          </a:stretch>
        </p:blipFill>
        <p:spPr bwMode="auto">
          <a:xfrm>
            <a:off x="1247775" y="2216256"/>
            <a:ext cx="64389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4">
            <a:extLst>
              <a:ext uri="{FF2B5EF4-FFF2-40B4-BE49-F238E27FC236}">
                <a16:creationId xmlns:a16="http://schemas.microsoft.com/office/drawing/2014/main" id="{C3291E2B-A79B-AA41-90DC-DE26C1E68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940151" y="853707"/>
            <a:ext cx="3091169" cy="12223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 name="Right Arrow 6">
            <a:extLst>
              <a:ext uri="{FF2B5EF4-FFF2-40B4-BE49-F238E27FC236}">
                <a16:creationId xmlns:a16="http://schemas.microsoft.com/office/drawing/2014/main" id="{B19695E2-5FB3-AA4A-ABCF-7B571CD84108}"/>
              </a:ext>
            </a:extLst>
          </p:cNvPr>
          <p:cNvSpPr/>
          <p:nvPr/>
        </p:nvSpPr>
        <p:spPr bwMode="auto">
          <a:xfrm flipV="1">
            <a:off x="5417703" y="1003512"/>
            <a:ext cx="522448" cy="326919"/>
          </a:xfrm>
          <a:prstGeom prs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8" name="Rectangle 7">
            <a:extLst>
              <a:ext uri="{FF2B5EF4-FFF2-40B4-BE49-F238E27FC236}">
                <a16:creationId xmlns:a16="http://schemas.microsoft.com/office/drawing/2014/main" id="{D0B8B122-18E8-FF4C-91B8-E06B11F54EA4}"/>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DE670B7-EA73-E544-92AC-C557B73F54E7}"/>
              </a:ext>
            </a:extLst>
          </p:cNvPr>
          <p:cNvSpPr txBox="1"/>
          <p:nvPr/>
        </p:nvSpPr>
        <p:spPr>
          <a:xfrm>
            <a:off x="688650" y="1375293"/>
            <a:ext cx="3941767" cy="646331"/>
          </a:xfrm>
          <a:prstGeom prst="rect">
            <a:avLst/>
          </a:prstGeom>
          <a:noFill/>
        </p:spPr>
        <p:txBody>
          <a:bodyPr wrap="square" rtlCol="0">
            <a:spAutoFit/>
          </a:bodyPr>
          <a:lstStyle/>
          <a:p>
            <a:r>
              <a:rPr lang="en-US" dirty="0">
                <a:solidFill>
                  <a:srgbClr val="0070C0"/>
                </a:solidFill>
                <a:latin typeface="Cambria" panose="02040503050406030204" pitchFamily="18" charset="0"/>
              </a:rPr>
              <a:t>Too much buffering can slow down transmission rate</a:t>
            </a:r>
          </a:p>
        </p:txBody>
      </p:sp>
    </p:spTree>
    <p:extLst>
      <p:ext uri="{BB962C8B-B14F-4D97-AF65-F5344CB8AC3E}">
        <p14:creationId xmlns:p14="http://schemas.microsoft.com/office/powerpoint/2010/main" val="802852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4650-1795-D14B-A31E-CAA0BE4EBAC6}"/>
              </a:ext>
            </a:extLst>
          </p:cNvPr>
          <p:cNvSpPr>
            <a:spLocks noGrp="1"/>
          </p:cNvSpPr>
          <p:nvPr>
            <p:ph type="title"/>
          </p:nvPr>
        </p:nvSpPr>
        <p:spPr/>
        <p:txBody>
          <a:bodyPr/>
          <a:lstStyle/>
          <a:p>
            <a:r>
              <a:rPr lang="en-US" dirty="0"/>
              <a:t>Error Reporting</a:t>
            </a:r>
          </a:p>
        </p:txBody>
      </p:sp>
      <p:sp>
        <p:nvSpPr>
          <p:cNvPr id="3" name="Content Placeholder 2">
            <a:extLst>
              <a:ext uri="{FF2B5EF4-FFF2-40B4-BE49-F238E27FC236}">
                <a16:creationId xmlns:a16="http://schemas.microsoft.com/office/drawing/2014/main" id="{9ECF706B-19F5-EB49-9497-58A65D0F6444}"/>
              </a:ext>
            </a:extLst>
          </p:cNvPr>
          <p:cNvSpPr>
            <a:spLocks noGrp="1"/>
          </p:cNvSpPr>
          <p:nvPr>
            <p:ph idx="1"/>
          </p:nvPr>
        </p:nvSpPr>
        <p:spPr/>
        <p:txBody>
          <a:bodyPr/>
          <a:lstStyle/>
          <a:p>
            <a:r>
              <a:rPr lang="en-US" sz="2000" dirty="0"/>
              <a:t>Framework for error reporting</a:t>
            </a:r>
          </a:p>
          <a:p>
            <a:pPr lvl="1"/>
            <a:r>
              <a:rPr lang="en-US" sz="2000" dirty="0"/>
              <a:t>Device independent</a:t>
            </a:r>
          </a:p>
          <a:p>
            <a:r>
              <a:rPr lang="en-US" sz="2000" dirty="0"/>
              <a:t>Errors can happen in many ways</a:t>
            </a:r>
          </a:p>
          <a:p>
            <a:pPr lvl="1"/>
            <a:r>
              <a:rPr lang="en-US" sz="2000" dirty="0"/>
              <a:t>Programming Errors – </a:t>
            </a:r>
            <a:r>
              <a:rPr lang="en-US" sz="2000" dirty="0" err="1"/>
              <a:t>eg</a:t>
            </a:r>
            <a:r>
              <a:rPr lang="en-US" sz="2000" dirty="0"/>
              <a:t> writing to a keyboard </a:t>
            </a:r>
            <a:r>
              <a:rPr lang="en-US" sz="2000" dirty="0" err="1"/>
              <a:t>etc</a:t>
            </a:r>
            <a:endParaRPr lang="en-US" sz="2000" dirty="0"/>
          </a:p>
          <a:p>
            <a:pPr lvl="1"/>
            <a:r>
              <a:rPr lang="en-US" sz="2000" dirty="0"/>
              <a:t>Trying to write to a disk block that has been damaged</a:t>
            </a:r>
          </a:p>
          <a:p>
            <a:pPr lvl="1"/>
            <a:r>
              <a:rPr lang="en-US" sz="2000" dirty="0"/>
              <a:t>Trying to read from a device that is switched off</a:t>
            </a:r>
          </a:p>
          <a:p>
            <a:r>
              <a:rPr lang="en-US" sz="2000" dirty="0"/>
              <a:t>Device specific errors may be handled by Device Driver </a:t>
            </a:r>
          </a:p>
          <a:p>
            <a:pPr lvl="1"/>
            <a:r>
              <a:rPr lang="en-US" sz="2000" dirty="0"/>
              <a:t>If it is not able to handle the error, it passes problem to device independent software. Solutions: </a:t>
            </a:r>
          </a:p>
          <a:p>
            <a:pPr lvl="2"/>
            <a:r>
              <a:rPr lang="en-US" sz="1800" dirty="0"/>
              <a:t>This software may inform user about the problem – </a:t>
            </a:r>
            <a:r>
              <a:rPr lang="en-US" sz="1800" dirty="0" err="1"/>
              <a:t>eg</a:t>
            </a:r>
            <a:r>
              <a:rPr lang="en-US" sz="1800" dirty="0"/>
              <a:t> using dialog box</a:t>
            </a:r>
          </a:p>
          <a:p>
            <a:pPr lvl="2"/>
            <a:r>
              <a:rPr lang="en-US" sz="1800" dirty="0"/>
              <a:t>Ignoring the error</a:t>
            </a:r>
          </a:p>
          <a:p>
            <a:pPr lvl="2"/>
            <a:r>
              <a:rPr lang="en-US" sz="1800" dirty="0"/>
              <a:t>Retry </a:t>
            </a:r>
          </a:p>
          <a:p>
            <a:pPr lvl="2"/>
            <a:r>
              <a:rPr lang="en-US" sz="1800" dirty="0"/>
              <a:t>Killing the process</a:t>
            </a:r>
          </a:p>
          <a:p>
            <a:pPr lvl="2"/>
            <a:r>
              <a:rPr lang="en-US" sz="1800" dirty="0"/>
              <a:t>Call fail with error code</a:t>
            </a:r>
          </a:p>
        </p:txBody>
      </p:sp>
      <p:pic>
        <p:nvPicPr>
          <p:cNvPr id="4" name="Content Placeholder 4">
            <a:extLst>
              <a:ext uri="{FF2B5EF4-FFF2-40B4-BE49-F238E27FC236}">
                <a16:creationId xmlns:a16="http://schemas.microsoft.com/office/drawing/2014/main" id="{B4BF072C-137B-D942-AFF6-2880F12E4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670512" y="127084"/>
            <a:ext cx="3459846" cy="136815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Right Arrow 5">
            <a:extLst>
              <a:ext uri="{FF2B5EF4-FFF2-40B4-BE49-F238E27FC236}">
                <a16:creationId xmlns:a16="http://schemas.microsoft.com/office/drawing/2014/main" id="{D4910451-75D9-6F40-8A6D-F010A1DCFD90}"/>
              </a:ext>
            </a:extLst>
          </p:cNvPr>
          <p:cNvSpPr/>
          <p:nvPr/>
        </p:nvSpPr>
        <p:spPr bwMode="auto">
          <a:xfrm>
            <a:off x="5148064" y="707919"/>
            <a:ext cx="522448" cy="206481"/>
          </a:xfrm>
          <a:prstGeom prs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 name="Rectangle 6">
            <a:extLst>
              <a:ext uri="{FF2B5EF4-FFF2-40B4-BE49-F238E27FC236}">
                <a16:creationId xmlns:a16="http://schemas.microsoft.com/office/drawing/2014/main" id="{F57E28FF-3DD5-0F4F-A526-0168140A4542}"/>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300849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4650-1795-D14B-A31E-CAA0BE4EBAC6}"/>
              </a:ext>
            </a:extLst>
          </p:cNvPr>
          <p:cNvSpPr>
            <a:spLocks noGrp="1"/>
          </p:cNvSpPr>
          <p:nvPr>
            <p:ph type="title"/>
          </p:nvPr>
        </p:nvSpPr>
        <p:spPr>
          <a:xfrm>
            <a:off x="603554" y="332986"/>
            <a:ext cx="7162800" cy="533400"/>
          </a:xfrm>
        </p:spPr>
        <p:txBody>
          <a:bodyPr/>
          <a:lstStyle/>
          <a:p>
            <a:r>
              <a:rPr lang="en-US" sz="2800" dirty="0"/>
              <a:t>Allocating and Releasing </a:t>
            </a:r>
            <a:br>
              <a:rPr lang="en-US" sz="2800" dirty="0"/>
            </a:br>
            <a:r>
              <a:rPr lang="en-US" sz="2800" dirty="0"/>
              <a:t>Dedicated Devices</a:t>
            </a:r>
          </a:p>
        </p:txBody>
      </p:sp>
      <p:sp>
        <p:nvSpPr>
          <p:cNvPr id="3" name="Content Placeholder 2">
            <a:extLst>
              <a:ext uri="{FF2B5EF4-FFF2-40B4-BE49-F238E27FC236}">
                <a16:creationId xmlns:a16="http://schemas.microsoft.com/office/drawing/2014/main" id="{9ECF706B-19F5-EB49-9497-58A65D0F6444}"/>
              </a:ext>
            </a:extLst>
          </p:cNvPr>
          <p:cNvSpPr>
            <a:spLocks noGrp="1"/>
          </p:cNvSpPr>
          <p:nvPr>
            <p:ph idx="1"/>
          </p:nvPr>
        </p:nvSpPr>
        <p:spPr>
          <a:xfrm>
            <a:off x="609600" y="1495236"/>
            <a:ext cx="7924800" cy="4524564"/>
          </a:xfrm>
        </p:spPr>
        <p:txBody>
          <a:bodyPr/>
          <a:lstStyle/>
          <a:p>
            <a:r>
              <a:rPr lang="en-US" dirty="0"/>
              <a:t>Some devices can be used by a single process at a time</a:t>
            </a:r>
          </a:p>
          <a:p>
            <a:r>
              <a:rPr lang="en-US" dirty="0"/>
              <a:t>OS must examine requests – accept or reject them</a:t>
            </a:r>
          </a:p>
          <a:p>
            <a:r>
              <a:rPr lang="en-US" dirty="0"/>
              <a:t>There are many ways to do this</a:t>
            </a:r>
          </a:p>
          <a:p>
            <a:pPr lvl="1"/>
            <a:r>
              <a:rPr lang="en-US" dirty="0"/>
              <a:t>Perform open on a special file for the device directly </a:t>
            </a:r>
          </a:p>
          <a:p>
            <a:pPr lvl="2"/>
            <a:r>
              <a:rPr lang="en-US" dirty="0"/>
              <a:t>If device is unavailable – open fails</a:t>
            </a:r>
          </a:p>
          <a:p>
            <a:pPr lvl="1"/>
            <a:r>
              <a:rPr lang="en-US" dirty="0"/>
              <a:t>Special mechanisms for requesting and releasing dedicated devices</a:t>
            </a:r>
          </a:p>
          <a:p>
            <a:pPr lvl="2"/>
            <a:r>
              <a:rPr lang="en-US" dirty="0"/>
              <a:t>Block the caller process instead of failing – if device is busy </a:t>
            </a:r>
          </a:p>
          <a:p>
            <a:pPr lvl="3"/>
            <a:r>
              <a:rPr lang="en-US" dirty="0"/>
              <a:t>Put the process in the queue </a:t>
            </a:r>
          </a:p>
          <a:p>
            <a:pPr lvl="2"/>
            <a:r>
              <a:rPr lang="en-US" dirty="0"/>
              <a:t>When device is available, the first process in the queue is allowed to use it</a:t>
            </a:r>
          </a:p>
        </p:txBody>
      </p:sp>
      <p:pic>
        <p:nvPicPr>
          <p:cNvPr id="4" name="Content Placeholder 4">
            <a:extLst>
              <a:ext uri="{FF2B5EF4-FFF2-40B4-BE49-F238E27FC236}">
                <a16:creationId xmlns:a16="http://schemas.microsoft.com/office/drawing/2014/main" id="{B4BF072C-137B-D942-AFF6-2880F12E4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670512" y="127084"/>
            <a:ext cx="3459846" cy="136815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Right Arrow 5">
            <a:extLst>
              <a:ext uri="{FF2B5EF4-FFF2-40B4-BE49-F238E27FC236}">
                <a16:creationId xmlns:a16="http://schemas.microsoft.com/office/drawing/2014/main" id="{D4910451-75D9-6F40-8A6D-F010A1DCFD90}"/>
              </a:ext>
            </a:extLst>
          </p:cNvPr>
          <p:cNvSpPr/>
          <p:nvPr/>
        </p:nvSpPr>
        <p:spPr bwMode="auto">
          <a:xfrm flipV="1">
            <a:off x="5148064" y="914400"/>
            <a:ext cx="522448" cy="210344"/>
          </a:xfrm>
          <a:prstGeom prs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 name="Rectangle 6">
            <a:extLst>
              <a:ext uri="{FF2B5EF4-FFF2-40B4-BE49-F238E27FC236}">
                <a16:creationId xmlns:a16="http://schemas.microsoft.com/office/drawing/2014/main" id="{1084FAA8-00C6-6143-8692-91DB8D39312E}"/>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148316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4650-1795-D14B-A31E-CAA0BE4EBAC6}"/>
              </a:ext>
            </a:extLst>
          </p:cNvPr>
          <p:cNvSpPr>
            <a:spLocks noGrp="1"/>
          </p:cNvSpPr>
          <p:nvPr>
            <p:ph type="title"/>
          </p:nvPr>
        </p:nvSpPr>
        <p:spPr>
          <a:xfrm>
            <a:off x="603554" y="332986"/>
            <a:ext cx="7162800" cy="533400"/>
          </a:xfrm>
        </p:spPr>
        <p:txBody>
          <a:bodyPr/>
          <a:lstStyle/>
          <a:p>
            <a:r>
              <a:rPr lang="en-US" sz="2800" dirty="0"/>
              <a:t>Device Independent block size</a:t>
            </a:r>
          </a:p>
        </p:txBody>
      </p:sp>
      <p:sp>
        <p:nvSpPr>
          <p:cNvPr id="3" name="Content Placeholder 2">
            <a:extLst>
              <a:ext uri="{FF2B5EF4-FFF2-40B4-BE49-F238E27FC236}">
                <a16:creationId xmlns:a16="http://schemas.microsoft.com/office/drawing/2014/main" id="{9ECF706B-19F5-EB49-9497-58A65D0F6444}"/>
              </a:ext>
            </a:extLst>
          </p:cNvPr>
          <p:cNvSpPr>
            <a:spLocks noGrp="1"/>
          </p:cNvSpPr>
          <p:nvPr>
            <p:ph idx="1"/>
          </p:nvPr>
        </p:nvSpPr>
        <p:spPr>
          <a:xfrm>
            <a:off x="603554" y="1916832"/>
            <a:ext cx="7924800" cy="4524564"/>
          </a:xfrm>
        </p:spPr>
        <p:txBody>
          <a:bodyPr/>
          <a:lstStyle/>
          <a:p>
            <a:r>
              <a:rPr lang="en-US" dirty="0"/>
              <a:t>Different disks may have different sector sizes</a:t>
            </a:r>
          </a:p>
          <a:p>
            <a:r>
              <a:rPr lang="en-US" dirty="0"/>
              <a:t>Device independent software hides this </a:t>
            </a:r>
          </a:p>
          <a:p>
            <a:r>
              <a:rPr lang="en-US" dirty="0"/>
              <a:t>It provides uniform block size to higher layers</a:t>
            </a:r>
          </a:p>
          <a:p>
            <a:r>
              <a:rPr lang="en-US" dirty="0"/>
              <a:t>Example: Treating several sectors as a single logical block</a:t>
            </a:r>
          </a:p>
          <a:p>
            <a:pPr lvl="1"/>
            <a:r>
              <a:rPr lang="en-US" dirty="0"/>
              <a:t>Allows higher layers to deal with abstract devices </a:t>
            </a:r>
          </a:p>
        </p:txBody>
      </p:sp>
      <p:pic>
        <p:nvPicPr>
          <p:cNvPr id="4" name="Content Placeholder 4">
            <a:extLst>
              <a:ext uri="{FF2B5EF4-FFF2-40B4-BE49-F238E27FC236}">
                <a16:creationId xmlns:a16="http://schemas.microsoft.com/office/drawing/2014/main" id="{B4BF072C-137B-D942-AFF6-2880F12E4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670512" y="127084"/>
            <a:ext cx="3459846" cy="136815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Right Arrow 5">
            <a:extLst>
              <a:ext uri="{FF2B5EF4-FFF2-40B4-BE49-F238E27FC236}">
                <a16:creationId xmlns:a16="http://schemas.microsoft.com/office/drawing/2014/main" id="{D4910451-75D9-6F40-8A6D-F010A1DCFD90}"/>
              </a:ext>
            </a:extLst>
          </p:cNvPr>
          <p:cNvSpPr/>
          <p:nvPr/>
        </p:nvSpPr>
        <p:spPr bwMode="auto">
          <a:xfrm flipV="1">
            <a:off x="5148064" y="1093892"/>
            <a:ext cx="522448" cy="210344"/>
          </a:xfrm>
          <a:prstGeom prs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 name="Rectangle 6">
            <a:extLst>
              <a:ext uri="{FF2B5EF4-FFF2-40B4-BE49-F238E27FC236}">
                <a16:creationId xmlns:a16="http://schemas.microsoft.com/office/drawing/2014/main" id="{AB08657C-3BBE-9644-8DCD-C5D150B0B7C0}"/>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918953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430F-88EF-6E4A-A78D-ABE42BCE7B37}"/>
              </a:ext>
            </a:extLst>
          </p:cNvPr>
          <p:cNvSpPr>
            <a:spLocks noGrp="1"/>
          </p:cNvSpPr>
          <p:nvPr>
            <p:ph type="ctrTitle"/>
          </p:nvPr>
        </p:nvSpPr>
        <p:spPr/>
        <p:txBody>
          <a:bodyPr/>
          <a:lstStyle/>
          <a:p>
            <a:r>
              <a:rPr lang="en-US" dirty="0"/>
              <a:t>User Space I/O Software - Libraries</a:t>
            </a:r>
          </a:p>
        </p:txBody>
      </p:sp>
      <p:sp>
        <p:nvSpPr>
          <p:cNvPr id="3" name="Subtitle 2">
            <a:extLst>
              <a:ext uri="{FF2B5EF4-FFF2-40B4-BE49-F238E27FC236}">
                <a16:creationId xmlns:a16="http://schemas.microsoft.com/office/drawing/2014/main" id="{C4042C79-DBED-7545-B903-82D5F305EA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8257987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F45F-79C9-AF48-A689-AAFB86110443}"/>
              </a:ext>
            </a:extLst>
          </p:cNvPr>
          <p:cNvSpPr>
            <a:spLocks noGrp="1"/>
          </p:cNvSpPr>
          <p:nvPr>
            <p:ph type="title"/>
          </p:nvPr>
        </p:nvSpPr>
        <p:spPr/>
        <p:txBody>
          <a:bodyPr/>
          <a:lstStyle/>
          <a:p>
            <a:r>
              <a:rPr lang="en-US" dirty="0"/>
              <a:t>User Space I/O software - Libraries</a:t>
            </a:r>
          </a:p>
        </p:txBody>
      </p:sp>
      <p:sp>
        <p:nvSpPr>
          <p:cNvPr id="3" name="Content Placeholder 2">
            <a:extLst>
              <a:ext uri="{FF2B5EF4-FFF2-40B4-BE49-F238E27FC236}">
                <a16:creationId xmlns:a16="http://schemas.microsoft.com/office/drawing/2014/main" id="{8E0EE2FB-A8B0-D14C-952A-58146DCEEC48}"/>
              </a:ext>
            </a:extLst>
          </p:cNvPr>
          <p:cNvSpPr>
            <a:spLocks noGrp="1"/>
          </p:cNvSpPr>
          <p:nvPr>
            <p:ph idx="1"/>
          </p:nvPr>
        </p:nvSpPr>
        <p:spPr>
          <a:xfrm>
            <a:off x="523875" y="4887555"/>
            <a:ext cx="7924800" cy="1798712"/>
          </a:xfrm>
        </p:spPr>
        <p:txBody>
          <a:bodyPr/>
          <a:lstStyle/>
          <a:p>
            <a:r>
              <a:rPr lang="en-US" dirty="0"/>
              <a:t>Libraries linked with user programs</a:t>
            </a:r>
          </a:p>
          <a:p>
            <a:r>
              <a:rPr lang="en-US" dirty="0"/>
              <a:t>System calls (including I/O system calls) are made by library procedures</a:t>
            </a:r>
          </a:p>
          <a:p>
            <a:r>
              <a:rPr lang="en-US" dirty="0"/>
              <a:t>Ex: </a:t>
            </a:r>
            <a:r>
              <a:rPr lang="en-IN" dirty="0" err="1">
                <a:solidFill>
                  <a:srgbClr val="1C31CA"/>
                </a:solidFill>
              </a:rPr>
              <a:t>printf</a:t>
            </a:r>
            <a:r>
              <a:rPr lang="en-IN" dirty="0"/>
              <a:t>("The square of %3d is %6d\n", </a:t>
            </a:r>
            <a:r>
              <a:rPr lang="en-IN" dirty="0" err="1"/>
              <a:t>i</a:t>
            </a:r>
            <a:r>
              <a:rPr lang="en-IN" dirty="0"/>
              <a:t>, </a:t>
            </a:r>
            <a:r>
              <a:rPr lang="en-IN" dirty="0" err="1"/>
              <a:t>i</a:t>
            </a:r>
            <a:r>
              <a:rPr lang="en-IN" dirty="0"/>
              <a:t>*</a:t>
            </a:r>
            <a:r>
              <a:rPr lang="en-IN" dirty="0" err="1"/>
              <a:t>i</a:t>
            </a:r>
            <a:r>
              <a:rPr lang="en-IN" dirty="0"/>
              <a:t>); </a:t>
            </a:r>
          </a:p>
          <a:p>
            <a:endParaRPr lang="en-US" dirty="0"/>
          </a:p>
        </p:txBody>
      </p:sp>
      <p:grpSp>
        <p:nvGrpSpPr>
          <p:cNvPr id="5" name="Group 4">
            <a:extLst>
              <a:ext uri="{FF2B5EF4-FFF2-40B4-BE49-F238E27FC236}">
                <a16:creationId xmlns:a16="http://schemas.microsoft.com/office/drawing/2014/main" id="{D05D5718-D1AB-0346-AA1A-82925D42F0FD}"/>
              </a:ext>
            </a:extLst>
          </p:cNvPr>
          <p:cNvGrpSpPr/>
          <p:nvPr/>
        </p:nvGrpSpPr>
        <p:grpSpPr>
          <a:xfrm>
            <a:off x="1579005" y="1052736"/>
            <a:ext cx="5280285" cy="3406045"/>
            <a:chOff x="889024" y="1485900"/>
            <a:chExt cx="7492976" cy="4132263"/>
          </a:xfrm>
        </p:grpSpPr>
        <p:grpSp>
          <p:nvGrpSpPr>
            <p:cNvPr id="6" name="Group 3">
              <a:extLst>
                <a:ext uri="{FF2B5EF4-FFF2-40B4-BE49-F238E27FC236}">
                  <a16:creationId xmlns:a16="http://schemas.microsoft.com/office/drawing/2014/main" id="{B0CFE933-57D5-C94F-BEA8-36AFEC69A610}"/>
                </a:ext>
              </a:extLst>
            </p:cNvPr>
            <p:cNvGrpSpPr>
              <a:grpSpLocks/>
            </p:cNvGrpSpPr>
            <p:nvPr/>
          </p:nvGrpSpPr>
          <p:grpSpPr bwMode="auto">
            <a:xfrm>
              <a:off x="3130550" y="1485900"/>
              <a:ext cx="3581400" cy="4132263"/>
              <a:chOff x="2064" y="1064"/>
              <a:chExt cx="2256" cy="2603"/>
            </a:xfrm>
          </p:grpSpPr>
          <p:sp>
            <p:nvSpPr>
              <p:cNvPr id="11" name="Rectangle 4">
                <a:extLst>
                  <a:ext uri="{FF2B5EF4-FFF2-40B4-BE49-F238E27FC236}">
                    <a16:creationId xmlns:a16="http://schemas.microsoft.com/office/drawing/2014/main" id="{9F8929F0-2D7D-DA4F-9B82-28676C0310B3}"/>
                  </a:ext>
                </a:extLst>
              </p:cNvPr>
              <p:cNvSpPr>
                <a:spLocks noChangeArrowheads="1"/>
              </p:cNvSpPr>
              <p:nvPr/>
            </p:nvSpPr>
            <p:spPr bwMode="auto">
              <a:xfrm>
                <a:off x="2064" y="1064"/>
                <a:ext cx="2252" cy="25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sz="1600">
                    <a:latin typeface="Calibri" panose="020F0502020204030204" pitchFamily="34" charset="0"/>
                    <a:cs typeface="Calibri" panose="020F0502020204030204" pitchFamily="34" charset="0"/>
                  </a:rPr>
                  <a:t>User Level Software</a:t>
                </a:r>
              </a:p>
            </p:txBody>
          </p:sp>
          <p:sp>
            <p:nvSpPr>
              <p:cNvPr id="12" name="Rectangle 5">
                <a:extLst>
                  <a:ext uri="{FF2B5EF4-FFF2-40B4-BE49-F238E27FC236}">
                    <a16:creationId xmlns:a16="http://schemas.microsoft.com/office/drawing/2014/main" id="{3614666A-9B97-A24A-A65E-D66EB24AE260}"/>
                  </a:ext>
                </a:extLst>
              </p:cNvPr>
              <p:cNvSpPr>
                <a:spLocks noChangeArrowheads="1"/>
              </p:cNvSpPr>
              <p:nvPr/>
            </p:nvSpPr>
            <p:spPr bwMode="auto">
              <a:xfrm>
                <a:off x="2064" y="1352"/>
                <a:ext cx="2252" cy="44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sz="1600">
                    <a:latin typeface="Calibri" panose="020F0502020204030204" pitchFamily="34" charset="0"/>
                    <a:cs typeface="Calibri" panose="020F0502020204030204" pitchFamily="34" charset="0"/>
                  </a:rPr>
                  <a:t>Device Independent</a:t>
                </a:r>
              </a:p>
              <a:p>
                <a:pPr algn="ctr" eaLnBrk="1" hangingPunct="1"/>
                <a:r>
                  <a:rPr lang="en-US" altLang="en-US" sz="1600">
                    <a:latin typeface="Calibri" panose="020F0502020204030204" pitchFamily="34" charset="0"/>
                    <a:cs typeface="Calibri" panose="020F0502020204030204" pitchFamily="34" charset="0"/>
                  </a:rPr>
                  <a:t>Software</a:t>
                </a:r>
              </a:p>
            </p:txBody>
          </p:sp>
          <p:sp>
            <p:nvSpPr>
              <p:cNvPr id="13" name="Rectangle 6">
                <a:extLst>
                  <a:ext uri="{FF2B5EF4-FFF2-40B4-BE49-F238E27FC236}">
                    <a16:creationId xmlns:a16="http://schemas.microsoft.com/office/drawing/2014/main" id="{506F5788-594C-524B-B547-108E6FEB2CB9}"/>
                  </a:ext>
                </a:extLst>
              </p:cNvPr>
              <p:cNvSpPr>
                <a:spLocks noChangeArrowheads="1"/>
              </p:cNvSpPr>
              <p:nvPr/>
            </p:nvSpPr>
            <p:spPr bwMode="auto">
              <a:xfrm>
                <a:off x="2064" y="1880"/>
                <a:ext cx="2256" cy="636"/>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sz="1600">
                  <a:latin typeface="Calibri" panose="020F0502020204030204" pitchFamily="34" charset="0"/>
                  <a:cs typeface="Calibri" panose="020F0502020204030204" pitchFamily="34" charset="0"/>
                </a:endParaRPr>
              </a:p>
              <a:p>
                <a:pPr algn="ctr" eaLnBrk="1" hangingPunct="1"/>
                <a:r>
                  <a:rPr lang="en-US" altLang="en-US" sz="1600">
                    <a:latin typeface="Calibri" panose="020F0502020204030204" pitchFamily="34" charset="0"/>
                    <a:cs typeface="Calibri" panose="020F0502020204030204" pitchFamily="34" charset="0"/>
                  </a:rPr>
                  <a:t>Device Drivers</a:t>
                </a:r>
              </a:p>
              <a:p>
                <a:pPr algn="ctr" eaLnBrk="1" hangingPunct="1"/>
                <a:endParaRPr lang="en-US" altLang="en-US" sz="1600">
                  <a:latin typeface="Calibri" panose="020F0502020204030204" pitchFamily="34" charset="0"/>
                  <a:cs typeface="Calibri" panose="020F0502020204030204" pitchFamily="34" charset="0"/>
                </a:endParaRPr>
              </a:p>
            </p:txBody>
          </p:sp>
          <p:sp>
            <p:nvSpPr>
              <p:cNvPr id="14" name="Rectangle 7">
                <a:extLst>
                  <a:ext uri="{FF2B5EF4-FFF2-40B4-BE49-F238E27FC236}">
                    <a16:creationId xmlns:a16="http://schemas.microsoft.com/office/drawing/2014/main" id="{9E90E475-84EE-2542-AE96-A5A7BB72A3B7}"/>
                  </a:ext>
                </a:extLst>
              </p:cNvPr>
              <p:cNvSpPr>
                <a:spLocks noChangeArrowheads="1"/>
              </p:cNvSpPr>
              <p:nvPr/>
            </p:nvSpPr>
            <p:spPr bwMode="auto">
              <a:xfrm>
                <a:off x="2064" y="2648"/>
                <a:ext cx="2256" cy="636"/>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sz="1600">
                  <a:latin typeface="Calibri" panose="020F0502020204030204" pitchFamily="34" charset="0"/>
                  <a:cs typeface="Calibri" panose="020F0502020204030204" pitchFamily="34" charset="0"/>
                </a:endParaRPr>
              </a:p>
              <a:p>
                <a:pPr algn="ctr" eaLnBrk="1" hangingPunct="1"/>
                <a:r>
                  <a:rPr lang="en-US" altLang="en-US" sz="1600">
                    <a:latin typeface="Calibri" panose="020F0502020204030204" pitchFamily="34" charset="0"/>
                    <a:cs typeface="Calibri" panose="020F0502020204030204" pitchFamily="34" charset="0"/>
                  </a:rPr>
                  <a:t>Interrupt Handlers</a:t>
                </a:r>
              </a:p>
              <a:p>
                <a:pPr algn="ctr" eaLnBrk="1" hangingPunct="1"/>
                <a:endParaRPr lang="en-US" altLang="en-US" sz="1600">
                  <a:latin typeface="Calibri" panose="020F0502020204030204" pitchFamily="34" charset="0"/>
                  <a:cs typeface="Calibri" panose="020F0502020204030204" pitchFamily="34" charset="0"/>
                </a:endParaRPr>
              </a:p>
            </p:txBody>
          </p:sp>
          <p:sp>
            <p:nvSpPr>
              <p:cNvPr id="15" name="Rectangle 8">
                <a:extLst>
                  <a:ext uri="{FF2B5EF4-FFF2-40B4-BE49-F238E27FC236}">
                    <a16:creationId xmlns:a16="http://schemas.microsoft.com/office/drawing/2014/main" id="{17AE2199-B9BE-CB4B-9E03-C76B346B97DC}"/>
                  </a:ext>
                </a:extLst>
              </p:cNvPr>
              <p:cNvSpPr>
                <a:spLocks noChangeArrowheads="1"/>
              </p:cNvSpPr>
              <p:nvPr/>
            </p:nvSpPr>
            <p:spPr bwMode="auto">
              <a:xfrm>
                <a:off x="2064" y="3408"/>
                <a:ext cx="2256" cy="259"/>
              </a:xfrm>
              <a:prstGeom prst="rect">
                <a:avLst/>
              </a:prstGeom>
              <a:solidFill>
                <a:srgbClr val="FF33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sz="1600">
                    <a:latin typeface="Calibri" panose="020F0502020204030204" pitchFamily="34" charset="0"/>
                    <a:cs typeface="Calibri" panose="020F0502020204030204" pitchFamily="34" charset="0"/>
                  </a:rPr>
                  <a:t>Hardware</a:t>
                </a:r>
              </a:p>
            </p:txBody>
          </p:sp>
        </p:grpSp>
        <p:sp>
          <p:nvSpPr>
            <p:cNvPr id="7" name="Text Box 9">
              <a:extLst>
                <a:ext uri="{FF2B5EF4-FFF2-40B4-BE49-F238E27FC236}">
                  <a16:creationId xmlns:a16="http://schemas.microsoft.com/office/drawing/2014/main" id="{FFC17C47-DB0F-5A4A-A44F-A6B1DEF64B21}"/>
                </a:ext>
              </a:extLst>
            </p:cNvPr>
            <p:cNvSpPr txBox="1">
              <a:spLocks noChangeArrowheads="1"/>
            </p:cNvSpPr>
            <p:nvPr/>
          </p:nvSpPr>
          <p:spPr bwMode="auto">
            <a:xfrm>
              <a:off x="1073150" y="1549400"/>
              <a:ext cx="1905000" cy="63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dirty="0">
                  <a:solidFill>
                    <a:srgbClr val="1C31CA"/>
                  </a:solidFill>
                  <a:latin typeface="Calibri" panose="020F0502020204030204" pitchFamily="34" charset="0"/>
                  <a:cs typeface="Calibri" panose="020F0502020204030204" pitchFamily="34" charset="0"/>
                </a:rPr>
                <a:t>I/O API &amp; libraries</a:t>
              </a:r>
            </a:p>
          </p:txBody>
        </p:sp>
        <p:sp>
          <p:nvSpPr>
            <p:cNvPr id="8" name="Text Box 10">
              <a:extLst>
                <a:ext uri="{FF2B5EF4-FFF2-40B4-BE49-F238E27FC236}">
                  <a16:creationId xmlns:a16="http://schemas.microsoft.com/office/drawing/2014/main" id="{1DB26DF5-5DDF-AC45-9642-4AC981A8106D}"/>
                </a:ext>
              </a:extLst>
            </p:cNvPr>
            <p:cNvSpPr txBox="1">
              <a:spLocks noChangeArrowheads="1"/>
            </p:cNvSpPr>
            <p:nvPr/>
          </p:nvSpPr>
          <p:spPr bwMode="auto">
            <a:xfrm>
              <a:off x="920750" y="2987248"/>
              <a:ext cx="2057400" cy="70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dirty="0">
                  <a:latin typeface="Calibri" panose="020F0502020204030204" pitchFamily="34" charset="0"/>
                  <a:cs typeface="Calibri" panose="020F0502020204030204" pitchFamily="34" charset="0"/>
                </a:rPr>
                <a:t>Device Dependent</a:t>
              </a:r>
            </a:p>
          </p:txBody>
        </p:sp>
        <p:sp>
          <p:nvSpPr>
            <p:cNvPr id="9" name="Text Box 11">
              <a:extLst>
                <a:ext uri="{FF2B5EF4-FFF2-40B4-BE49-F238E27FC236}">
                  <a16:creationId xmlns:a16="http://schemas.microsoft.com/office/drawing/2014/main" id="{1A96F4A0-E8C8-0E4F-9420-F478925D3AEE}"/>
                </a:ext>
              </a:extLst>
            </p:cNvPr>
            <p:cNvSpPr txBox="1">
              <a:spLocks noChangeArrowheads="1"/>
            </p:cNvSpPr>
            <p:nvPr/>
          </p:nvSpPr>
          <p:spPr bwMode="auto">
            <a:xfrm>
              <a:off x="889024" y="4001962"/>
              <a:ext cx="2057400" cy="130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dirty="0">
                  <a:latin typeface="Calibri" panose="020F0502020204030204" pitchFamily="34" charset="0"/>
                  <a:cs typeface="Calibri" panose="020F0502020204030204" pitchFamily="34" charset="0"/>
                </a:rPr>
                <a:t>Device Dependent – as short as possible</a:t>
              </a:r>
            </a:p>
          </p:txBody>
        </p:sp>
        <p:sp>
          <p:nvSpPr>
            <p:cNvPr id="10" name="Text Box 12">
              <a:extLst>
                <a:ext uri="{FF2B5EF4-FFF2-40B4-BE49-F238E27FC236}">
                  <a16:creationId xmlns:a16="http://schemas.microsoft.com/office/drawing/2014/main" id="{AC471797-872F-8F47-8195-866139116A17}"/>
                </a:ext>
              </a:extLst>
            </p:cNvPr>
            <p:cNvSpPr txBox="1">
              <a:spLocks noChangeArrowheads="1"/>
            </p:cNvSpPr>
            <p:nvPr/>
          </p:nvSpPr>
          <p:spPr bwMode="auto">
            <a:xfrm>
              <a:off x="6705600" y="2133600"/>
              <a:ext cx="1676400" cy="70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a:latin typeface="Calibri" panose="020F0502020204030204" pitchFamily="34" charset="0"/>
                  <a:cs typeface="Calibri" panose="020F0502020204030204" pitchFamily="34" charset="0"/>
                </a:rPr>
                <a:t>(Rest of the OS)</a:t>
              </a:r>
            </a:p>
          </p:txBody>
        </p:sp>
      </p:grpSp>
      <p:sp>
        <p:nvSpPr>
          <p:cNvPr id="16" name="Rectangle 15">
            <a:extLst>
              <a:ext uri="{FF2B5EF4-FFF2-40B4-BE49-F238E27FC236}">
                <a16:creationId xmlns:a16="http://schemas.microsoft.com/office/drawing/2014/main" id="{1247B5D8-5E67-0D44-B76C-166ACE5D4010}"/>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34A0CA5F-9434-E141-ADA5-4F542D3F41C4}"/>
              </a:ext>
            </a:extLst>
          </p:cNvPr>
          <p:cNvSpPr/>
          <p:nvPr/>
        </p:nvSpPr>
        <p:spPr bwMode="auto">
          <a:xfrm>
            <a:off x="2686075" y="1052736"/>
            <a:ext cx="3600400" cy="418726"/>
          </a:xfrm>
          <a:prstGeom prst="rect">
            <a:avLst/>
          </a:prstGeom>
          <a:noFill/>
          <a:ln w="571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326998410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F45F-79C9-AF48-A689-AAFB86110443}"/>
              </a:ext>
            </a:extLst>
          </p:cNvPr>
          <p:cNvSpPr>
            <a:spLocks noGrp="1"/>
          </p:cNvSpPr>
          <p:nvPr>
            <p:ph type="title"/>
          </p:nvPr>
        </p:nvSpPr>
        <p:spPr/>
        <p:txBody>
          <a:bodyPr/>
          <a:lstStyle/>
          <a:p>
            <a:r>
              <a:rPr lang="en-US" dirty="0"/>
              <a:t>User Space I/O software - Spooling</a:t>
            </a:r>
          </a:p>
        </p:txBody>
      </p:sp>
      <p:sp>
        <p:nvSpPr>
          <p:cNvPr id="3" name="Content Placeholder 2">
            <a:extLst>
              <a:ext uri="{FF2B5EF4-FFF2-40B4-BE49-F238E27FC236}">
                <a16:creationId xmlns:a16="http://schemas.microsoft.com/office/drawing/2014/main" id="{8E0EE2FB-A8B0-D14C-952A-58146DCEEC48}"/>
              </a:ext>
            </a:extLst>
          </p:cNvPr>
          <p:cNvSpPr>
            <a:spLocks noGrp="1"/>
          </p:cNvSpPr>
          <p:nvPr>
            <p:ph idx="1"/>
          </p:nvPr>
        </p:nvSpPr>
        <p:spPr>
          <a:xfrm>
            <a:off x="523874" y="4887555"/>
            <a:ext cx="8296597" cy="1798712"/>
          </a:xfrm>
        </p:spPr>
        <p:txBody>
          <a:bodyPr/>
          <a:lstStyle/>
          <a:p>
            <a:r>
              <a:rPr lang="en-IN" sz="2000" dirty="0"/>
              <a:t>A way of dealing with dedicated I/O devices in a multiprogramming system</a:t>
            </a:r>
          </a:p>
          <a:p>
            <a:pPr lvl="1"/>
            <a:r>
              <a:rPr lang="en-IN" sz="1800" dirty="0"/>
              <a:t>Spooled device – Printer</a:t>
            </a:r>
          </a:p>
          <a:p>
            <a:r>
              <a:rPr lang="en-IN" sz="2000" dirty="0"/>
              <a:t>Consider a process opens a character special file associated with the printer and does nothing</a:t>
            </a:r>
          </a:p>
          <a:p>
            <a:pPr lvl="1"/>
            <a:r>
              <a:rPr lang="en-IN" sz="1800" dirty="0"/>
              <a:t>Blocking other processes </a:t>
            </a:r>
          </a:p>
          <a:p>
            <a:endParaRPr lang="en-US" sz="2000" dirty="0"/>
          </a:p>
        </p:txBody>
      </p:sp>
      <p:grpSp>
        <p:nvGrpSpPr>
          <p:cNvPr id="5" name="Group 4">
            <a:extLst>
              <a:ext uri="{FF2B5EF4-FFF2-40B4-BE49-F238E27FC236}">
                <a16:creationId xmlns:a16="http://schemas.microsoft.com/office/drawing/2014/main" id="{D05D5718-D1AB-0346-AA1A-82925D42F0FD}"/>
              </a:ext>
            </a:extLst>
          </p:cNvPr>
          <p:cNvGrpSpPr/>
          <p:nvPr/>
        </p:nvGrpSpPr>
        <p:grpSpPr>
          <a:xfrm>
            <a:off x="1579005" y="1052736"/>
            <a:ext cx="5280285" cy="3406045"/>
            <a:chOff x="889024" y="1485900"/>
            <a:chExt cx="7492976" cy="4132263"/>
          </a:xfrm>
        </p:grpSpPr>
        <p:grpSp>
          <p:nvGrpSpPr>
            <p:cNvPr id="6" name="Group 3">
              <a:extLst>
                <a:ext uri="{FF2B5EF4-FFF2-40B4-BE49-F238E27FC236}">
                  <a16:creationId xmlns:a16="http://schemas.microsoft.com/office/drawing/2014/main" id="{B0CFE933-57D5-C94F-BEA8-36AFEC69A610}"/>
                </a:ext>
              </a:extLst>
            </p:cNvPr>
            <p:cNvGrpSpPr>
              <a:grpSpLocks/>
            </p:cNvGrpSpPr>
            <p:nvPr/>
          </p:nvGrpSpPr>
          <p:grpSpPr bwMode="auto">
            <a:xfrm>
              <a:off x="3130550" y="1485900"/>
              <a:ext cx="3581400" cy="4132263"/>
              <a:chOff x="2064" y="1064"/>
              <a:chExt cx="2256" cy="2603"/>
            </a:xfrm>
          </p:grpSpPr>
          <p:sp>
            <p:nvSpPr>
              <p:cNvPr id="11" name="Rectangle 4">
                <a:extLst>
                  <a:ext uri="{FF2B5EF4-FFF2-40B4-BE49-F238E27FC236}">
                    <a16:creationId xmlns:a16="http://schemas.microsoft.com/office/drawing/2014/main" id="{9F8929F0-2D7D-DA4F-9B82-28676C0310B3}"/>
                  </a:ext>
                </a:extLst>
              </p:cNvPr>
              <p:cNvSpPr>
                <a:spLocks noChangeArrowheads="1"/>
              </p:cNvSpPr>
              <p:nvPr/>
            </p:nvSpPr>
            <p:spPr bwMode="auto">
              <a:xfrm>
                <a:off x="2064" y="1064"/>
                <a:ext cx="2252" cy="25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99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sz="1600">
                    <a:latin typeface="Calibri" panose="020F0502020204030204" pitchFamily="34" charset="0"/>
                    <a:cs typeface="Calibri" panose="020F0502020204030204" pitchFamily="34" charset="0"/>
                  </a:rPr>
                  <a:t>User Level Software</a:t>
                </a:r>
              </a:p>
            </p:txBody>
          </p:sp>
          <p:sp>
            <p:nvSpPr>
              <p:cNvPr id="12" name="Rectangle 5">
                <a:extLst>
                  <a:ext uri="{FF2B5EF4-FFF2-40B4-BE49-F238E27FC236}">
                    <a16:creationId xmlns:a16="http://schemas.microsoft.com/office/drawing/2014/main" id="{3614666A-9B97-A24A-A65E-D66EB24AE260}"/>
                  </a:ext>
                </a:extLst>
              </p:cNvPr>
              <p:cNvSpPr>
                <a:spLocks noChangeArrowheads="1"/>
              </p:cNvSpPr>
              <p:nvPr/>
            </p:nvSpPr>
            <p:spPr bwMode="auto">
              <a:xfrm>
                <a:off x="2064" y="1352"/>
                <a:ext cx="2252" cy="447"/>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sz="1600">
                    <a:latin typeface="Calibri" panose="020F0502020204030204" pitchFamily="34" charset="0"/>
                    <a:cs typeface="Calibri" panose="020F0502020204030204" pitchFamily="34" charset="0"/>
                  </a:rPr>
                  <a:t>Device Independent</a:t>
                </a:r>
              </a:p>
              <a:p>
                <a:pPr algn="ctr" eaLnBrk="1" hangingPunct="1"/>
                <a:r>
                  <a:rPr lang="en-US" altLang="en-US" sz="1600">
                    <a:latin typeface="Calibri" panose="020F0502020204030204" pitchFamily="34" charset="0"/>
                    <a:cs typeface="Calibri" panose="020F0502020204030204" pitchFamily="34" charset="0"/>
                  </a:rPr>
                  <a:t>Software</a:t>
                </a:r>
              </a:p>
            </p:txBody>
          </p:sp>
          <p:sp>
            <p:nvSpPr>
              <p:cNvPr id="13" name="Rectangle 6">
                <a:extLst>
                  <a:ext uri="{FF2B5EF4-FFF2-40B4-BE49-F238E27FC236}">
                    <a16:creationId xmlns:a16="http://schemas.microsoft.com/office/drawing/2014/main" id="{506F5788-594C-524B-B547-108E6FEB2CB9}"/>
                  </a:ext>
                </a:extLst>
              </p:cNvPr>
              <p:cNvSpPr>
                <a:spLocks noChangeArrowheads="1"/>
              </p:cNvSpPr>
              <p:nvPr/>
            </p:nvSpPr>
            <p:spPr bwMode="auto">
              <a:xfrm>
                <a:off x="2064" y="1880"/>
                <a:ext cx="2256" cy="636"/>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sz="1600">
                  <a:latin typeface="Calibri" panose="020F0502020204030204" pitchFamily="34" charset="0"/>
                  <a:cs typeface="Calibri" panose="020F0502020204030204" pitchFamily="34" charset="0"/>
                </a:endParaRPr>
              </a:p>
              <a:p>
                <a:pPr algn="ctr" eaLnBrk="1" hangingPunct="1"/>
                <a:r>
                  <a:rPr lang="en-US" altLang="en-US" sz="1600">
                    <a:latin typeface="Calibri" panose="020F0502020204030204" pitchFamily="34" charset="0"/>
                    <a:cs typeface="Calibri" panose="020F0502020204030204" pitchFamily="34" charset="0"/>
                  </a:rPr>
                  <a:t>Device Drivers</a:t>
                </a:r>
              </a:p>
              <a:p>
                <a:pPr algn="ctr" eaLnBrk="1" hangingPunct="1"/>
                <a:endParaRPr lang="en-US" altLang="en-US" sz="1600">
                  <a:latin typeface="Calibri" panose="020F0502020204030204" pitchFamily="34" charset="0"/>
                  <a:cs typeface="Calibri" panose="020F0502020204030204" pitchFamily="34" charset="0"/>
                </a:endParaRPr>
              </a:p>
            </p:txBody>
          </p:sp>
          <p:sp>
            <p:nvSpPr>
              <p:cNvPr id="14" name="Rectangle 7">
                <a:extLst>
                  <a:ext uri="{FF2B5EF4-FFF2-40B4-BE49-F238E27FC236}">
                    <a16:creationId xmlns:a16="http://schemas.microsoft.com/office/drawing/2014/main" id="{9E90E475-84EE-2542-AE96-A5A7BB72A3B7}"/>
                  </a:ext>
                </a:extLst>
              </p:cNvPr>
              <p:cNvSpPr>
                <a:spLocks noChangeArrowheads="1"/>
              </p:cNvSpPr>
              <p:nvPr/>
            </p:nvSpPr>
            <p:spPr bwMode="auto">
              <a:xfrm>
                <a:off x="2064" y="2648"/>
                <a:ext cx="2256" cy="636"/>
              </a:xfrm>
              <a:prstGeom prst="rect">
                <a:avLst/>
              </a:prstGeom>
              <a:solidFill>
                <a:srgbClr val="CC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endParaRPr lang="en-US" altLang="en-US" sz="1600">
                  <a:latin typeface="Calibri" panose="020F0502020204030204" pitchFamily="34" charset="0"/>
                  <a:cs typeface="Calibri" panose="020F0502020204030204" pitchFamily="34" charset="0"/>
                </a:endParaRPr>
              </a:p>
              <a:p>
                <a:pPr algn="ctr" eaLnBrk="1" hangingPunct="1"/>
                <a:r>
                  <a:rPr lang="en-US" altLang="en-US" sz="1600">
                    <a:latin typeface="Calibri" panose="020F0502020204030204" pitchFamily="34" charset="0"/>
                    <a:cs typeface="Calibri" panose="020F0502020204030204" pitchFamily="34" charset="0"/>
                  </a:rPr>
                  <a:t>Interrupt Handlers</a:t>
                </a:r>
              </a:p>
              <a:p>
                <a:pPr algn="ctr" eaLnBrk="1" hangingPunct="1"/>
                <a:endParaRPr lang="en-US" altLang="en-US" sz="1600">
                  <a:latin typeface="Calibri" panose="020F0502020204030204" pitchFamily="34" charset="0"/>
                  <a:cs typeface="Calibri" panose="020F0502020204030204" pitchFamily="34" charset="0"/>
                </a:endParaRPr>
              </a:p>
            </p:txBody>
          </p:sp>
          <p:sp>
            <p:nvSpPr>
              <p:cNvPr id="15" name="Rectangle 8">
                <a:extLst>
                  <a:ext uri="{FF2B5EF4-FFF2-40B4-BE49-F238E27FC236}">
                    <a16:creationId xmlns:a16="http://schemas.microsoft.com/office/drawing/2014/main" id="{17AE2199-B9BE-CB4B-9E03-C76B346B97DC}"/>
                  </a:ext>
                </a:extLst>
              </p:cNvPr>
              <p:cNvSpPr>
                <a:spLocks noChangeArrowheads="1"/>
              </p:cNvSpPr>
              <p:nvPr/>
            </p:nvSpPr>
            <p:spPr bwMode="auto">
              <a:xfrm>
                <a:off x="2064" y="3408"/>
                <a:ext cx="2256" cy="259"/>
              </a:xfrm>
              <a:prstGeom prst="rect">
                <a:avLst/>
              </a:prstGeom>
              <a:solidFill>
                <a:srgbClr val="FF33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1" hangingPunct="1"/>
                <a:r>
                  <a:rPr lang="en-US" altLang="en-US" sz="1600">
                    <a:latin typeface="Calibri" panose="020F0502020204030204" pitchFamily="34" charset="0"/>
                    <a:cs typeface="Calibri" panose="020F0502020204030204" pitchFamily="34" charset="0"/>
                  </a:rPr>
                  <a:t>Hardware</a:t>
                </a:r>
              </a:p>
            </p:txBody>
          </p:sp>
        </p:grpSp>
        <p:sp>
          <p:nvSpPr>
            <p:cNvPr id="7" name="Text Box 9">
              <a:extLst>
                <a:ext uri="{FF2B5EF4-FFF2-40B4-BE49-F238E27FC236}">
                  <a16:creationId xmlns:a16="http://schemas.microsoft.com/office/drawing/2014/main" id="{FFC17C47-DB0F-5A4A-A44F-A6B1DEF64B21}"/>
                </a:ext>
              </a:extLst>
            </p:cNvPr>
            <p:cNvSpPr txBox="1">
              <a:spLocks noChangeArrowheads="1"/>
            </p:cNvSpPr>
            <p:nvPr/>
          </p:nvSpPr>
          <p:spPr bwMode="auto">
            <a:xfrm>
              <a:off x="1073150" y="1549400"/>
              <a:ext cx="1905001" cy="896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400" dirty="0">
                  <a:solidFill>
                    <a:srgbClr val="1C31CA"/>
                  </a:solidFill>
                  <a:latin typeface="Calibri" panose="020F0502020204030204" pitchFamily="34" charset="0"/>
                  <a:cs typeface="Calibri" panose="020F0502020204030204" pitchFamily="34" charset="0"/>
                </a:rPr>
                <a:t>I/O API &amp; libraries, Spooling</a:t>
              </a:r>
            </a:p>
          </p:txBody>
        </p:sp>
        <p:sp>
          <p:nvSpPr>
            <p:cNvPr id="8" name="Text Box 10">
              <a:extLst>
                <a:ext uri="{FF2B5EF4-FFF2-40B4-BE49-F238E27FC236}">
                  <a16:creationId xmlns:a16="http://schemas.microsoft.com/office/drawing/2014/main" id="{1DB26DF5-5DDF-AC45-9642-4AC981A8106D}"/>
                </a:ext>
              </a:extLst>
            </p:cNvPr>
            <p:cNvSpPr txBox="1">
              <a:spLocks noChangeArrowheads="1"/>
            </p:cNvSpPr>
            <p:nvPr/>
          </p:nvSpPr>
          <p:spPr bwMode="auto">
            <a:xfrm>
              <a:off x="920750" y="2987248"/>
              <a:ext cx="2057400" cy="70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dirty="0">
                  <a:latin typeface="Calibri" panose="020F0502020204030204" pitchFamily="34" charset="0"/>
                  <a:cs typeface="Calibri" panose="020F0502020204030204" pitchFamily="34" charset="0"/>
                </a:rPr>
                <a:t>Device Dependent</a:t>
              </a:r>
            </a:p>
          </p:txBody>
        </p:sp>
        <p:sp>
          <p:nvSpPr>
            <p:cNvPr id="9" name="Text Box 11">
              <a:extLst>
                <a:ext uri="{FF2B5EF4-FFF2-40B4-BE49-F238E27FC236}">
                  <a16:creationId xmlns:a16="http://schemas.microsoft.com/office/drawing/2014/main" id="{1A96F4A0-E8C8-0E4F-9420-F478925D3AEE}"/>
                </a:ext>
              </a:extLst>
            </p:cNvPr>
            <p:cNvSpPr txBox="1">
              <a:spLocks noChangeArrowheads="1"/>
            </p:cNvSpPr>
            <p:nvPr/>
          </p:nvSpPr>
          <p:spPr bwMode="auto">
            <a:xfrm>
              <a:off x="889024" y="4001962"/>
              <a:ext cx="2057400" cy="130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dirty="0">
                  <a:latin typeface="Calibri" panose="020F0502020204030204" pitchFamily="34" charset="0"/>
                  <a:cs typeface="Calibri" panose="020F0502020204030204" pitchFamily="34" charset="0"/>
                </a:rPr>
                <a:t>Device Dependent – as short as possible</a:t>
              </a:r>
            </a:p>
          </p:txBody>
        </p:sp>
        <p:sp>
          <p:nvSpPr>
            <p:cNvPr id="10" name="Text Box 12">
              <a:extLst>
                <a:ext uri="{FF2B5EF4-FFF2-40B4-BE49-F238E27FC236}">
                  <a16:creationId xmlns:a16="http://schemas.microsoft.com/office/drawing/2014/main" id="{AC471797-872F-8F47-8195-866139116A17}"/>
                </a:ext>
              </a:extLst>
            </p:cNvPr>
            <p:cNvSpPr txBox="1">
              <a:spLocks noChangeArrowheads="1"/>
            </p:cNvSpPr>
            <p:nvPr/>
          </p:nvSpPr>
          <p:spPr bwMode="auto">
            <a:xfrm>
              <a:off x="6705600" y="2133600"/>
              <a:ext cx="1676400" cy="70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en-US" sz="1600">
                  <a:latin typeface="Calibri" panose="020F0502020204030204" pitchFamily="34" charset="0"/>
                  <a:cs typeface="Calibri" panose="020F0502020204030204" pitchFamily="34" charset="0"/>
                </a:rPr>
                <a:t>(Rest of the OS)</a:t>
              </a:r>
            </a:p>
          </p:txBody>
        </p:sp>
      </p:grpSp>
      <p:sp>
        <p:nvSpPr>
          <p:cNvPr id="16" name="Rectangle 15">
            <a:extLst>
              <a:ext uri="{FF2B5EF4-FFF2-40B4-BE49-F238E27FC236}">
                <a16:creationId xmlns:a16="http://schemas.microsoft.com/office/drawing/2014/main" id="{3B1F5C96-1EE0-4749-9785-DE583C7FF16F}"/>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BE5D2FDC-65B1-4444-812E-47AA4ECA56B1}"/>
              </a:ext>
            </a:extLst>
          </p:cNvPr>
          <p:cNvSpPr/>
          <p:nvPr/>
        </p:nvSpPr>
        <p:spPr bwMode="auto">
          <a:xfrm>
            <a:off x="2686075" y="1052736"/>
            <a:ext cx="3600400" cy="418726"/>
          </a:xfrm>
          <a:prstGeom prst="rect">
            <a:avLst/>
          </a:prstGeom>
          <a:noFill/>
          <a:ln w="571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6625400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2098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dirty="0">
              <a:ln>
                <a:noFill/>
              </a:ln>
              <a:solidFill>
                <a:schemeClr val="tx1"/>
              </a:solidFill>
              <a:effectLst/>
              <a:latin typeface="Gill Sans" charset="0"/>
              <a:ea typeface="Gill Sans" charset="0"/>
              <a:cs typeface="Gill Sans" charset="0"/>
            </a:endParaRPr>
          </a:p>
        </p:txBody>
      </p:sp>
      <p:pic>
        <p:nvPicPr>
          <p:cNvPr id="40" name="Picture 39"/>
          <p:cNvPicPr>
            <a:picLocks noChangeAspect="1"/>
          </p:cNvPicPr>
          <p:nvPr/>
        </p:nvPicPr>
        <p:blipFill>
          <a:blip r:embed="rId2"/>
          <a:stretch>
            <a:fillRect/>
          </a:stretch>
        </p:blipFill>
        <p:spPr>
          <a:xfrm flipH="1">
            <a:off x="4800600" y="3581400"/>
            <a:ext cx="2171700" cy="2171700"/>
          </a:xfrm>
          <a:prstGeom prst="rect">
            <a:avLst/>
          </a:prstGeom>
        </p:spPr>
      </p:pic>
      <p:sp>
        <p:nvSpPr>
          <p:cNvPr id="2" name="Title 1"/>
          <p:cNvSpPr>
            <a:spLocks noGrp="1"/>
          </p:cNvSpPr>
          <p:nvPr>
            <p:ph type="title"/>
          </p:nvPr>
        </p:nvSpPr>
        <p:spPr/>
        <p:txBody>
          <a:bodyPr/>
          <a:lstStyle/>
          <a:p>
            <a:r>
              <a:rPr lang="en-US" dirty="0"/>
              <a:t>Recall: OS Basics: I/O</a:t>
            </a:r>
          </a:p>
        </p:txBody>
      </p:sp>
      <p:cxnSp>
        <p:nvCxnSpPr>
          <p:cNvPr id="10" name="Straight Arrow Connector 9"/>
          <p:cNvCxnSpPr>
            <a:stCxn id="7" idx="3"/>
          </p:cNvCxnSpPr>
          <p:nvPr/>
        </p:nvCxnSpPr>
        <p:spPr bwMode="auto">
          <a:xfrm flipV="1">
            <a:off x="3810000" y="3455949"/>
            <a:ext cx="914400" cy="11151"/>
          </a:xfrm>
          <a:prstGeom prst="straightConnector1">
            <a:avLst/>
          </a:prstGeom>
          <a:solidFill>
            <a:schemeClr val="accent1"/>
          </a:solidFill>
          <a:ln w="57150" cap="flat" cmpd="thinThick" algn="ctr">
            <a:solidFill>
              <a:schemeClr val="tx1"/>
            </a:solidFill>
            <a:prstDash val="solid"/>
            <a:round/>
            <a:headEnd type="triangle" w="med" len="med"/>
            <a:tailEnd type="triangle"/>
          </a:ln>
          <a:effectLst/>
        </p:spPr>
      </p:cxnSp>
      <p:cxnSp>
        <p:nvCxnSpPr>
          <p:cNvPr id="20" name="Straight Arrow Connector 19"/>
          <p:cNvCxnSpPr/>
          <p:nvPr/>
        </p:nvCxnSpPr>
        <p:spPr bwMode="auto">
          <a:xfrm>
            <a:off x="4191000" y="34290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9" name="Can 38"/>
          <p:cNvSpPr/>
          <p:nvPr/>
        </p:nvSpPr>
        <p:spPr bwMode="auto">
          <a:xfrm>
            <a:off x="2362200" y="4419600"/>
            <a:ext cx="1143000" cy="1295400"/>
          </a:xfrm>
          <a:prstGeom prst="can">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b="0" dirty="0">
                <a:latin typeface="Gill Sans" charset="0"/>
                <a:ea typeface="Gill Sans" charset="0"/>
                <a:cs typeface="Gill Sans" charset="0"/>
              </a:rPr>
              <a:t>storage</a:t>
            </a:r>
            <a:endParaRPr kumimoji="0" lang="en-US" sz="2000" b="0" u="none" strike="noStrike" cap="none" normalizeH="0" baseline="0" dirty="0">
              <a:ln>
                <a:noFill/>
              </a:ln>
              <a:solidFill>
                <a:schemeClr val="tx1"/>
              </a:solidFill>
              <a:effectLst/>
              <a:latin typeface="Gill Sans" charset="0"/>
              <a:ea typeface="Gill Sans" charset="0"/>
              <a:cs typeface="Gill Sans" charset="0"/>
            </a:endParaRPr>
          </a:p>
        </p:txBody>
      </p:sp>
      <p:pic>
        <p:nvPicPr>
          <p:cNvPr id="41" name="Picture 40"/>
          <p:cNvPicPr>
            <a:picLocks noChangeAspect="1"/>
          </p:cNvPicPr>
          <p:nvPr/>
        </p:nvPicPr>
        <p:blipFill>
          <a:blip r:embed="rId3"/>
          <a:stretch>
            <a:fillRect/>
          </a:stretch>
        </p:blipFill>
        <p:spPr>
          <a:xfrm>
            <a:off x="4953000" y="5105400"/>
            <a:ext cx="1473200" cy="1001993"/>
          </a:xfrm>
          <a:prstGeom prst="rect">
            <a:avLst/>
          </a:prstGeom>
        </p:spPr>
      </p:pic>
      <p:pic>
        <p:nvPicPr>
          <p:cNvPr id="43" name="Picture 42"/>
          <p:cNvPicPr>
            <a:picLocks noChangeAspect="1"/>
          </p:cNvPicPr>
          <p:nvPr/>
        </p:nvPicPr>
        <p:blipFill>
          <a:blip r:embed="rId4"/>
          <a:stretch>
            <a:fillRect/>
          </a:stretch>
        </p:blipFill>
        <p:spPr>
          <a:xfrm>
            <a:off x="6477000" y="5181600"/>
            <a:ext cx="1237948" cy="876300"/>
          </a:xfrm>
          <a:prstGeom prst="rect">
            <a:avLst/>
          </a:prstGeom>
        </p:spPr>
      </p:pic>
      <p:pic>
        <p:nvPicPr>
          <p:cNvPr id="44" name="Picture 43"/>
          <p:cNvPicPr>
            <a:picLocks noChangeAspect="1"/>
          </p:cNvPicPr>
          <p:nvPr/>
        </p:nvPicPr>
        <p:blipFill>
          <a:blip r:embed="rId5"/>
          <a:stretch>
            <a:fillRect/>
          </a:stretch>
        </p:blipFill>
        <p:spPr>
          <a:xfrm>
            <a:off x="5029200" y="6019800"/>
            <a:ext cx="723900" cy="455315"/>
          </a:xfrm>
          <a:prstGeom prst="rect">
            <a:avLst/>
          </a:prstGeom>
        </p:spPr>
      </p:pic>
      <p:sp>
        <p:nvSpPr>
          <p:cNvPr id="45" name="Punched Tape 44"/>
          <p:cNvSpPr/>
          <p:nvPr/>
        </p:nvSpPr>
        <p:spPr bwMode="auto">
          <a:xfrm rot="5400000">
            <a:off x="2400300" y="1104900"/>
            <a:ext cx="1219200" cy="838200"/>
          </a:xfrm>
          <a:prstGeom prst="flowChartPunchedTape">
            <a:avLst/>
          </a:prstGeom>
          <a:solidFill>
            <a:srgbClr val="79FF79"/>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sp>
        <p:nvSpPr>
          <p:cNvPr id="7" name="Rounded Rectangle 6"/>
          <p:cNvSpPr/>
          <p:nvPr/>
        </p:nvSpPr>
        <p:spPr bwMode="auto">
          <a:xfrm>
            <a:off x="2209800" y="30480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Light" charset="0"/>
                <a:ea typeface="Gill Sans Light" charset="0"/>
                <a:cs typeface="Gill Sans Light" charset="0"/>
              </a:rPr>
              <a:t>Processor</a:t>
            </a:r>
          </a:p>
        </p:txBody>
      </p:sp>
      <p:sp>
        <p:nvSpPr>
          <p:cNvPr id="3" name="Rectangle 2"/>
          <p:cNvSpPr/>
          <p:nvPr/>
        </p:nvSpPr>
        <p:spPr bwMode="auto">
          <a:xfrm>
            <a:off x="3048000" y="2057400"/>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sp>
        <p:nvSpPr>
          <p:cNvPr id="9" name="TextBox 8"/>
          <p:cNvSpPr txBox="1"/>
          <p:nvPr/>
        </p:nvSpPr>
        <p:spPr>
          <a:xfrm>
            <a:off x="3886200" y="1752600"/>
            <a:ext cx="3032818" cy="400110"/>
          </a:xfrm>
          <a:prstGeom prst="rect">
            <a:avLst/>
          </a:prstGeom>
          <a:noFill/>
        </p:spPr>
        <p:txBody>
          <a:bodyPr wrap="none" rtlCol="0">
            <a:spAutoFit/>
          </a:bodyPr>
          <a:lstStyle/>
          <a:p>
            <a:r>
              <a:rPr lang="en-US" sz="2000" b="0" dirty="0">
                <a:latin typeface="Gill Sans" charset="0"/>
                <a:ea typeface="Gill Sans" charset="0"/>
                <a:cs typeface="Gill Sans" charset="0"/>
              </a:rPr>
              <a:t>OS Hardware Virtualization</a:t>
            </a:r>
          </a:p>
        </p:txBody>
      </p:sp>
      <p:sp>
        <p:nvSpPr>
          <p:cNvPr id="11" name="Rectangle 10"/>
          <p:cNvSpPr/>
          <p:nvPr/>
        </p:nvSpPr>
        <p:spPr>
          <a:xfrm>
            <a:off x="1524000" y="2209800"/>
            <a:ext cx="1222451" cy="400110"/>
          </a:xfrm>
          <a:prstGeom prst="rect">
            <a:avLst/>
          </a:prstGeom>
        </p:spPr>
        <p:txBody>
          <a:bodyPr wrap="none">
            <a:spAutoFit/>
          </a:bodyPr>
          <a:lstStyle/>
          <a:p>
            <a:r>
              <a:rPr lang="en-US" sz="2000" b="0" dirty="0">
                <a:latin typeface="Gill Sans" charset="0"/>
                <a:ea typeface="Gill Sans" charset="0"/>
                <a:cs typeface="Gill Sans" charset="0"/>
              </a:rPr>
              <a:t>Hardware</a:t>
            </a:r>
          </a:p>
        </p:txBody>
      </p:sp>
      <p:sp>
        <p:nvSpPr>
          <p:cNvPr id="38" name="Rectangle 37"/>
          <p:cNvSpPr/>
          <p:nvPr/>
        </p:nvSpPr>
        <p:spPr>
          <a:xfrm>
            <a:off x="1524000" y="1828800"/>
            <a:ext cx="1104470" cy="400110"/>
          </a:xfrm>
          <a:prstGeom prst="rect">
            <a:avLst/>
          </a:prstGeom>
        </p:spPr>
        <p:txBody>
          <a:bodyPr wrap="none">
            <a:spAutoFit/>
          </a:bodyPr>
          <a:lstStyle/>
          <a:p>
            <a:r>
              <a:rPr lang="en-US" sz="2000" b="0" dirty="0">
                <a:latin typeface="Gill Sans" charset="0"/>
                <a:ea typeface="Gill Sans" charset="0"/>
                <a:cs typeface="Gill Sans" charset="0"/>
              </a:rPr>
              <a:t>Software</a:t>
            </a:r>
          </a:p>
        </p:txBody>
      </p:sp>
      <p:sp>
        <p:nvSpPr>
          <p:cNvPr id="8" name="Rectangle 7"/>
          <p:cNvSpPr/>
          <p:nvPr/>
        </p:nvSpPr>
        <p:spPr bwMode="auto">
          <a:xfrm>
            <a:off x="4724400" y="2286000"/>
            <a:ext cx="1752600" cy="1676400"/>
          </a:xfrm>
          <a:prstGeom prst="rect">
            <a:avLst/>
          </a:prstGeom>
          <a:solidFill>
            <a:srgbClr val="C0D2FE"/>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a:ln>
                  <a:noFill/>
                </a:ln>
                <a:solidFill>
                  <a:schemeClr val="tx1"/>
                </a:solidFill>
                <a:effectLst/>
                <a:latin typeface="Gill Sans Light" charset="0"/>
                <a:ea typeface="Gill Sans Light" charset="0"/>
                <a:cs typeface="Gill Sans Light" charset="0"/>
              </a:rPr>
              <a:t>Memory</a:t>
            </a:r>
          </a:p>
        </p:txBody>
      </p:sp>
      <p:sp>
        <p:nvSpPr>
          <p:cNvPr id="12" name="TextBox 11"/>
          <p:cNvSpPr txBox="1"/>
          <p:nvPr/>
        </p:nvSpPr>
        <p:spPr>
          <a:xfrm>
            <a:off x="6553200" y="4495800"/>
            <a:ext cx="1237518" cy="400110"/>
          </a:xfrm>
          <a:prstGeom prst="rect">
            <a:avLst/>
          </a:prstGeom>
          <a:noFill/>
        </p:spPr>
        <p:txBody>
          <a:bodyPr wrap="none" rtlCol="0">
            <a:spAutoFit/>
          </a:bodyPr>
          <a:lstStyle/>
          <a:p>
            <a:r>
              <a:rPr lang="en-US" sz="2000" b="0" dirty="0">
                <a:latin typeface="Gill Sans" charset="0"/>
                <a:ea typeface="Gill Sans" charset="0"/>
                <a:cs typeface="Gill Sans" charset="0"/>
              </a:rPr>
              <a:t>Networks</a:t>
            </a:r>
          </a:p>
        </p:txBody>
      </p:sp>
      <p:sp>
        <p:nvSpPr>
          <p:cNvPr id="42" name="TextBox 41"/>
          <p:cNvSpPr txBox="1"/>
          <p:nvPr/>
        </p:nvSpPr>
        <p:spPr>
          <a:xfrm>
            <a:off x="6629400" y="6019800"/>
            <a:ext cx="1027204" cy="400110"/>
          </a:xfrm>
          <a:prstGeom prst="rect">
            <a:avLst/>
          </a:prstGeom>
          <a:noFill/>
        </p:spPr>
        <p:txBody>
          <a:bodyPr wrap="none" rtlCol="0">
            <a:spAutoFit/>
          </a:bodyPr>
          <a:lstStyle/>
          <a:p>
            <a:r>
              <a:rPr lang="en-US" sz="2000" b="0" dirty="0">
                <a:latin typeface="Gill Sans" charset="0"/>
                <a:ea typeface="Gill Sans" charset="0"/>
                <a:cs typeface="Gill Sans" charset="0"/>
              </a:rPr>
              <a:t>Displays</a:t>
            </a:r>
          </a:p>
        </p:txBody>
      </p:sp>
      <p:sp>
        <p:nvSpPr>
          <p:cNvPr id="47" name="TextBox 46"/>
          <p:cNvSpPr txBox="1"/>
          <p:nvPr/>
        </p:nvSpPr>
        <p:spPr>
          <a:xfrm>
            <a:off x="5257800" y="6172200"/>
            <a:ext cx="817853" cy="400110"/>
          </a:xfrm>
          <a:prstGeom prst="rect">
            <a:avLst/>
          </a:prstGeom>
          <a:noFill/>
        </p:spPr>
        <p:txBody>
          <a:bodyPr wrap="none" rtlCol="0">
            <a:spAutoFit/>
          </a:bodyPr>
          <a:lstStyle/>
          <a:p>
            <a:r>
              <a:rPr lang="en-US" sz="2000" b="0" dirty="0">
                <a:latin typeface="Gill Sans" charset="0"/>
                <a:ea typeface="Gill Sans" charset="0"/>
                <a:cs typeface="Gill Sans" charset="0"/>
              </a:rPr>
              <a:t>Inputs</a:t>
            </a:r>
          </a:p>
        </p:txBody>
      </p:sp>
      <p:sp>
        <p:nvSpPr>
          <p:cNvPr id="13" name="TextBox 12"/>
          <p:cNvSpPr txBox="1"/>
          <p:nvPr/>
        </p:nvSpPr>
        <p:spPr>
          <a:xfrm>
            <a:off x="3581400" y="1447800"/>
            <a:ext cx="1000467"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Processes</a:t>
            </a:r>
          </a:p>
        </p:txBody>
      </p:sp>
      <p:sp>
        <p:nvSpPr>
          <p:cNvPr id="56" name="TextBox 55"/>
          <p:cNvSpPr txBox="1"/>
          <p:nvPr/>
        </p:nvSpPr>
        <p:spPr>
          <a:xfrm>
            <a:off x="4343400" y="1219200"/>
            <a:ext cx="1469120"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Address Spaces</a:t>
            </a:r>
          </a:p>
        </p:txBody>
      </p:sp>
      <p:sp>
        <p:nvSpPr>
          <p:cNvPr id="57" name="TextBox 56"/>
          <p:cNvSpPr txBox="1"/>
          <p:nvPr/>
        </p:nvSpPr>
        <p:spPr>
          <a:xfrm>
            <a:off x="5641150" y="1447800"/>
            <a:ext cx="546945"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Files</a:t>
            </a:r>
          </a:p>
        </p:txBody>
      </p:sp>
      <p:sp>
        <p:nvSpPr>
          <p:cNvPr id="58" name="TextBox 57"/>
          <p:cNvSpPr txBox="1"/>
          <p:nvPr/>
        </p:nvSpPr>
        <p:spPr>
          <a:xfrm>
            <a:off x="2667000" y="2209800"/>
            <a:ext cx="466794"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ISA</a:t>
            </a:r>
          </a:p>
        </p:txBody>
      </p:sp>
      <p:sp>
        <p:nvSpPr>
          <p:cNvPr id="59" name="TextBox 58"/>
          <p:cNvSpPr txBox="1"/>
          <p:nvPr/>
        </p:nvSpPr>
        <p:spPr>
          <a:xfrm>
            <a:off x="6172200" y="1219200"/>
            <a:ext cx="987514"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Windows</a:t>
            </a:r>
          </a:p>
        </p:txBody>
      </p:sp>
      <p:sp>
        <p:nvSpPr>
          <p:cNvPr id="60" name="TextBox 59"/>
          <p:cNvSpPr txBox="1"/>
          <p:nvPr/>
        </p:nvSpPr>
        <p:spPr>
          <a:xfrm>
            <a:off x="6969874" y="1447800"/>
            <a:ext cx="819904"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Sockets</a:t>
            </a:r>
          </a:p>
        </p:txBody>
      </p:sp>
      <p:grpSp>
        <p:nvGrpSpPr>
          <p:cNvPr id="16" name="Group 15"/>
          <p:cNvGrpSpPr/>
          <p:nvPr/>
        </p:nvGrpSpPr>
        <p:grpSpPr>
          <a:xfrm>
            <a:off x="3124200" y="3505200"/>
            <a:ext cx="533400" cy="304800"/>
            <a:chOff x="3124200" y="3657600"/>
            <a:chExt cx="533400" cy="304800"/>
          </a:xfrm>
        </p:grpSpPr>
        <p:sp>
          <p:nvSpPr>
            <p:cNvPr id="52" name="Rectangle 51"/>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sp>
          <p:nvSpPr>
            <p:cNvPr id="53" name="Rectangle 52"/>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grpSp>
      <p:sp>
        <p:nvSpPr>
          <p:cNvPr id="49" name="Rectangle 48"/>
          <p:cNvSpPr/>
          <p:nvPr/>
        </p:nvSpPr>
        <p:spPr bwMode="auto">
          <a:xfrm>
            <a:off x="4800600" y="27432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sp>
        <p:nvSpPr>
          <p:cNvPr id="50" name="Rectangle 49"/>
          <p:cNvSpPr/>
          <p:nvPr/>
        </p:nvSpPr>
        <p:spPr bwMode="auto">
          <a:xfrm>
            <a:off x="4876800" y="35814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u="none" strike="noStrike" cap="none" normalizeH="0" baseline="0" dirty="0">
                <a:ln>
                  <a:noFill/>
                </a:ln>
                <a:solidFill>
                  <a:schemeClr val="tx1"/>
                </a:solidFill>
                <a:effectLst/>
                <a:latin typeface="Gill Sans Light" charset="0"/>
                <a:ea typeface="Gill Sans Light" charset="0"/>
                <a:cs typeface="Gill Sans Light" charset="0"/>
              </a:rPr>
              <a:t>OS</a:t>
            </a:r>
          </a:p>
        </p:txBody>
      </p:sp>
      <p:sp>
        <p:nvSpPr>
          <p:cNvPr id="51" name="Rectangle 50"/>
          <p:cNvSpPr/>
          <p:nvPr/>
        </p:nvSpPr>
        <p:spPr bwMode="auto">
          <a:xfrm>
            <a:off x="5791200" y="2743200"/>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sp>
        <p:nvSpPr>
          <p:cNvPr id="64" name="Rectangle 63"/>
          <p:cNvSpPr/>
          <p:nvPr/>
        </p:nvSpPr>
        <p:spPr bwMode="auto">
          <a:xfrm>
            <a:off x="5715000" y="2971800"/>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cxnSp>
        <p:nvCxnSpPr>
          <p:cNvPr id="55" name="Curved Connector 54"/>
          <p:cNvCxnSpPr/>
          <p:nvPr/>
        </p:nvCxnSpPr>
        <p:spPr bwMode="auto">
          <a:xfrm rot="5400000" flipH="1" flipV="1">
            <a:off x="3867150" y="2533650"/>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sp>
        <p:nvSpPr>
          <p:cNvPr id="61" name="TextBox 60"/>
          <p:cNvSpPr txBox="1"/>
          <p:nvPr/>
        </p:nvSpPr>
        <p:spPr>
          <a:xfrm>
            <a:off x="3810000" y="990600"/>
            <a:ext cx="857029" cy="338554"/>
          </a:xfrm>
          <a:prstGeom prst="rect">
            <a:avLst/>
          </a:prstGeom>
          <a:solidFill>
            <a:srgbClr val="EFE683"/>
          </a:solidFill>
          <a:ln>
            <a:solidFill>
              <a:schemeClr val="accent1">
                <a:lumMod val="60000"/>
                <a:lumOff val="40000"/>
              </a:schemeClr>
            </a:solidFill>
          </a:ln>
        </p:spPr>
        <p:txBody>
          <a:bodyPr wrap="none" rtlCol="0">
            <a:spAutoFit/>
          </a:bodyPr>
          <a:lstStyle/>
          <a:p>
            <a:r>
              <a:rPr lang="en-US" sz="1600" b="0" dirty="0">
                <a:latin typeface="Gill Sans" charset="0"/>
                <a:ea typeface="Gill Sans" charset="0"/>
                <a:cs typeface="Gill Sans" charset="0"/>
              </a:rPr>
              <a:t>Threads</a:t>
            </a:r>
          </a:p>
        </p:txBody>
      </p:sp>
      <p:grpSp>
        <p:nvGrpSpPr>
          <p:cNvPr id="17" name="Group 16"/>
          <p:cNvGrpSpPr/>
          <p:nvPr/>
        </p:nvGrpSpPr>
        <p:grpSpPr>
          <a:xfrm>
            <a:off x="1707395" y="3124200"/>
            <a:ext cx="6293605" cy="1418553"/>
            <a:chOff x="1707395" y="3276600"/>
            <a:chExt cx="6293605" cy="1418553"/>
          </a:xfrm>
        </p:grpSpPr>
        <p:sp>
          <p:nvSpPr>
            <p:cNvPr id="14" name="Arc 13"/>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sp>
          <p:nvSpPr>
            <p:cNvPr id="15" name="TextBox 14"/>
            <p:cNvSpPr txBox="1"/>
            <p:nvPr/>
          </p:nvSpPr>
          <p:spPr>
            <a:xfrm>
              <a:off x="6553200" y="3276600"/>
              <a:ext cx="1447800" cy="707886"/>
            </a:xfrm>
            <a:prstGeom prst="rect">
              <a:avLst/>
            </a:prstGeom>
            <a:noFill/>
          </p:spPr>
          <p:txBody>
            <a:bodyPr wrap="square" rtlCol="0">
              <a:spAutoFit/>
            </a:bodyPr>
            <a:lstStyle/>
            <a:p>
              <a:r>
                <a:rPr lang="en-US" sz="2000" b="0" dirty="0">
                  <a:latin typeface="Gill Sans" charset="0"/>
                  <a:ea typeface="Gill Sans" charset="0"/>
                  <a:cs typeface="Gill Sans" charset="0"/>
                </a:rPr>
                <a:t>Protection Boundary</a:t>
              </a:r>
            </a:p>
          </p:txBody>
        </p:sp>
      </p:grpSp>
      <p:cxnSp>
        <p:nvCxnSpPr>
          <p:cNvPr id="48" name="Curved Connector 47"/>
          <p:cNvCxnSpPr/>
          <p:nvPr/>
        </p:nvCxnSpPr>
        <p:spPr bwMode="auto">
          <a:xfrm rot="10800000" flipV="1">
            <a:off x="2971800" y="3124200"/>
            <a:ext cx="1981200" cy="1752600"/>
          </a:xfrm>
          <a:prstGeom prst="curvedConnector3">
            <a:avLst/>
          </a:prstGeom>
          <a:solidFill>
            <a:schemeClr val="accent1"/>
          </a:solidFill>
          <a:ln w="31750" cap="flat" cmpd="sng" algn="ctr">
            <a:solidFill>
              <a:srgbClr val="CC9966"/>
            </a:solidFill>
            <a:prstDash val="sysDash"/>
            <a:round/>
            <a:headEnd type="triangle" w="lg" len="sm"/>
            <a:tailEnd type="triangle"/>
          </a:ln>
          <a:effectLst/>
        </p:spPr>
      </p:cxnSp>
      <p:sp>
        <p:nvSpPr>
          <p:cNvPr id="54" name="Freeform 53"/>
          <p:cNvSpPr/>
          <p:nvPr/>
        </p:nvSpPr>
        <p:spPr>
          <a:xfrm>
            <a:off x="4343400" y="3200400"/>
            <a:ext cx="1622677" cy="1379014"/>
          </a:xfrm>
          <a:custGeom>
            <a:avLst/>
            <a:gdLst>
              <a:gd name="connsiteX0" fmla="*/ 617212 w 1622677"/>
              <a:gd name="connsiteY0" fmla="*/ 0 h 1379014"/>
              <a:gd name="connsiteX1" fmla="*/ 52741 w 1622677"/>
              <a:gd name="connsiteY1" fmla="*/ 211660 h 1379014"/>
              <a:gd name="connsiteX2" fmla="*/ 26281 w 1622677"/>
              <a:gd name="connsiteY2" fmla="*/ 626160 h 1379014"/>
              <a:gd name="connsiteX3" fmla="*/ 70380 w 1622677"/>
              <a:gd name="connsiteY3" fmla="*/ 1208225 h 1379014"/>
              <a:gd name="connsiteX4" fmla="*/ 405535 w 1622677"/>
              <a:gd name="connsiteY4" fmla="*/ 1375789 h 1379014"/>
              <a:gd name="connsiteX5" fmla="*/ 1622677 w 1622677"/>
              <a:gd name="connsiteY5" fmla="*/ 1322874 h 137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677" h="1379014">
                <a:moveTo>
                  <a:pt x="617212" y="0"/>
                </a:moveTo>
                <a:cubicBezTo>
                  <a:pt x="384220" y="53650"/>
                  <a:pt x="151229" y="107300"/>
                  <a:pt x="52741" y="211660"/>
                </a:cubicBezTo>
                <a:cubicBezTo>
                  <a:pt x="-45747" y="316020"/>
                  <a:pt x="23341" y="460066"/>
                  <a:pt x="26281" y="626160"/>
                </a:cubicBezTo>
                <a:cubicBezTo>
                  <a:pt x="29221" y="792254"/>
                  <a:pt x="7171" y="1083287"/>
                  <a:pt x="70380" y="1208225"/>
                </a:cubicBezTo>
                <a:cubicBezTo>
                  <a:pt x="133589" y="1333163"/>
                  <a:pt x="146819" y="1356681"/>
                  <a:pt x="405535" y="1375789"/>
                </a:cubicBezTo>
                <a:cubicBezTo>
                  <a:pt x="664251" y="1394897"/>
                  <a:pt x="1622677" y="1322874"/>
                  <a:pt x="1622677" y="1322874"/>
                </a:cubicBezTo>
              </a:path>
            </a:pathLst>
          </a:custGeom>
          <a:ln w="38100" cmpd="sng">
            <a:solidFill>
              <a:srgbClr val="CC9966"/>
            </a:solidFill>
            <a:prstDash val="dash"/>
            <a:headEnd type="triangle"/>
            <a:tailEnd type="triangle"/>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a:ln>
                <a:noFill/>
              </a:ln>
              <a:solidFill>
                <a:schemeClr val="tx1"/>
              </a:solidFill>
              <a:effectLst/>
              <a:latin typeface="Gill Sans" charset="0"/>
              <a:ea typeface="Gill Sans" charset="0"/>
              <a:cs typeface="Gill Sans" charset="0"/>
            </a:endParaRPr>
          </a:p>
        </p:txBody>
      </p:sp>
      <p:grpSp>
        <p:nvGrpSpPr>
          <p:cNvPr id="18" name="Group 17"/>
          <p:cNvGrpSpPr/>
          <p:nvPr/>
        </p:nvGrpSpPr>
        <p:grpSpPr>
          <a:xfrm>
            <a:off x="3505200" y="4114800"/>
            <a:ext cx="1371600" cy="2286000"/>
            <a:chOff x="3505200" y="4267200"/>
            <a:chExt cx="1371600" cy="2286000"/>
          </a:xfrm>
        </p:grpSpPr>
        <p:sp>
          <p:nvSpPr>
            <p:cNvPr id="62" name="Rectangle 61"/>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err="1">
                  <a:ln>
                    <a:noFill/>
                  </a:ln>
                  <a:solidFill>
                    <a:schemeClr val="tx1"/>
                  </a:solidFill>
                  <a:effectLst/>
                  <a:latin typeface="Gill Sans Light" charset="0"/>
                  <a:ea typeface="Gill Sans Light" charset="0"/>
                  <a:cs typeface="Gill Sans Light" charset="0"/>
                </a:rPr>
                <a:t>Ctrlr</a:t>
              </a:r>
              <a:endParaRPr kumimoji="0" lang="en-US" sz="2000" b="0" u="none" strike="noStrike" cap="none" normalizeH="0" baseline="0" dirty="0">
                <a:ln>
                  <a:noFill/>
                </a:ln>
                <a:solidFill>
                  <a:schemeClr val="tx1"/>
                </a:solidFill>
                <a:effectLst/>
                <a:latin typeface="Gill Sans Light" charset="0"/>
                <a:ea typeface="Gill Sans Light" charset="0"/>
                <a:cs typeface="Gill Sans Light" charset="0"/>
              </a:endParaRPr>
            </a:p>
          </p:txBody>
        </p:sp>
        <p:cxnSp>
          <p:nvCxnSpPr>
            <p:cNvPr id="63" name="Straight Arrow Connector 62"/>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5" name="Straight Arrow Connector 64"/>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6" name="Straight Arrow Connector 65"/>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67" name="Straight Arrow Connector 66"/>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68" name="Rectangle 67"/>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u="none" strike="noStrike" cap="none" normalizeH="0" baseline="0" dirty="0">
                <a:ln>
                  <a:noFill/>
                </a:ln>
                <a:solidFill>
                  <a:schemeClr val="tx1"/>
                </a:solidFill>
                <a:effectLst/>
                <a:latin typeface="Gill Sans" charset="0"/>
                <a:ea typeface="Gill Sans" charset="0"/>
                <a:cs typeface="Gill Sans" charset="0"/>
              </a:endParaRPr>
            </a:p>
          </p:txBody>
        </p:sp>
        <p:cxnSp>
          <p:nvCxnSpPr>
            <p:cNvPr id="69" name="Straight Arrow Connector 68"/>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0" name="Straight Arrow Connector 69"/>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1" name="Straight Arrow Connector 70"/>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72" name="TextBox 71">
            <a:extLst>
              <a:ext uri="{FF2B5EF4-FFF2-40B4-BE49-F238E27FC236}">
                <a16:creationId xmlns:a16="http://schemas.microsoft.com/office/drawing/2014/main" id="{2BEFEAF1-9169-A94D-A42C-F0453A125B01}"/>
              </a:ext>
            </a:extLst>
          </p:cNvPr>
          <p:cNvSpPr txBox="1"/>
          <p:nvPr/>
        </p:nvSpPr>
        <p:spPr>
          <a:xfrm>
            <a:off x="4863860" y="115669"/>
            <a:ext cx="4260408" cy="646331"/>
          </a:xfrm>
          <a:prstGeom prst="rect">
            <a:avLst/>
          </a:prstGeom>
          <a:noFill/>
        </p:spPr>
        <p:txBody>
          <a:bodyPr wrap="square" rtlCol="0">
            <a:spAutoFit/>
          </a:bodyPr>
          <a:lstStyle/>
          <a:p>
            <a:r>
              <a:rPr lang="en-US" b="1" dirty="0">
                <a:solidFill>
                  <a:srgbClr val="FF0000"/>
                </a:solidFill>
                <a:latin typeface="Calibri" panose="020F0502020204030204" pitchFamily="34" charset="0"/>
                <a:cs typeface="Calibri" panose="020F0502020204030204" pitchFamily="34" charset="0"/>
              </a:rPr>
              <a:t>OS provides common services in the form of I/O</a:t>
            </a:r>
          </a:p>
        </p:txBody>
      </p:sp>
      <p:sp>
        <p:nvSpPr>
          <p:cNvPr id="73" name="Footer Placeholder 4">
            <a:extLst>
              <a:ext uri="{FF2B5EF4-FFF2-40B4-BE49-F238E27FC236}">
                <a16:creationId xmlns:a16="http://schemas.microsoft.com/office/drawing/2014/main" id="{1F7484BD-D0BC-9B48-AB6D-7BA15C1B3D72}"/>
              </a:ext>
            </a:extLst>
          </p:cNvPr>
          <p:cNvSpPr txBox="1">
            <a:spLocks/>
          </p:cNvSpPr>
          <p:nvPr/>
        </p:nvSpPr>
        <p:spPr>
          <a:xfrm>
            <a:off x="19471" y="6551523"/>
            <a:ext cx="5904656" cy="299063"/>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r>
              <a:rPr lang="en-US" sz="1400" b="0" dirty="0">
                <a:solidFill>
                  <a:schemeClr val="bg1">
                    <a:lumMod val="50000"/>
                  </a:schemeClr>
                </a:solidFill>
                <a:latin typeface="Calibri" panose="020F0502020204030204" pitchFamily="34" charset="0"/>
                <a:cs typeface="Calibri" panose="020F0502020204030204" pitchFamily="34" charset="0"/>
              </a:rPr>
              <a:t>Adapted from lectures CS162 at UC Berkeley, 2020</a:t>
            </a:r>
          </a:p>
        </p:txBody>
      </p:sp>
    </p:spTree>
    <p:extLst>
      <p:ext uri="{BB962C8B-B14F-4D97-AF65-F5344CB8AC3E}">
        <p14:creationId xmlns:p14="http://schemas.microsoft.com/office/powerpoint/2010/main" val="3929691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C6F2-CA0C-1A41-8FB4-DD5E88C68890}"/>
              </a:ext>
            </a:extLst>
          </p:cNvPr>
          <p:cNvSpPr>
            <a:spLocks noGrp="1"/>
          </p:cNvSpPr>
          <p:nvPr>
            <p:ph type="title"/>
          </p:nvPr>
        </p:nvSpPr>
        <p:spPr/>
        <p:txBody>
          <a:bodyPr/>
          <a:lstStyle/>
          <a:p>
            <a:r>
              <a:rPr lang="en-US" dirty="0"/>
              <a:t>Spooling</a:t>
            </a:r>
          </a:p>
        </p:txBody>
      </p:sp>
      <p:sp>
        <p:nvSpPr>
          <p:cNvPr id="3" name="Content Placeholder 2">
            <a:extLst>
              <a:ext uri="{FF2B5EF4-FFF2-40B4-BE49-F238E27FC236}">
                <a16:creationId xmlns:a16="http://schemas.microsoft.com/office/drawing/2014/main" id="{E1C1DC4B-CCB4-2946-A18D-B20E80F76C54}"/>
              </a:ext>
            </a:extLst>
          </p:cNvPr>
          <p:cNvSpPr>
            <a:spLocks noGrp="1"/>
          </p:cNvSpPr>
          <p:nvPr>
            <p:ph idx="1"/>
          </p:nvPr>
        </p:nvSpPr>
        <p:spPr/>
        <p:txBody>
          <a:bodyPr/>
          <a:lstStyle/>
          <a:p>
            <a:r>
              <a:rPr lang="en-US" altLang="en-US" dirty="0"/>
              <a:t>Spooling is a method for queuing and holding data for input or output</a:t>
            </a:r>
          </a:p>
          <a:p>
            <a:r>
              <a:rPr lang="en-US" altLang="en-US" dirty="0"/>
              <a:t>Uses special process called a </a:t>
            </a:r>
            <a:r>
              <a:rPr lang="en-US" altLang="en-US" dirty="0">
                <a:solidFill>
                  <a:srgbClr val="0070C0"/>
                </a:solidFill>
              </a:rPr>
              <a:t>daemon</a:t>
            </a:r>
            <a:r>
              <a:rPr lang="en-US" altLang="en-US" dirty="0"/>
              <a:t> and special directory called </a:t>
            </a:r>
            <a:r>
              <a:rPr lang="en-US" altLang="en-US" dirty="0">
                <a:solidFill>
                  <a:srgbClr val="0070C0"/>
                </a:solidFill>
              </a:rPr>
              <a:t>spooling directory</a:t>
            </a:r>
          </a:p>
          <a:p>
            <a:r>
              <a:rPr lang="en-US" dirty="0"/>
              <a:t>To print a file, a process</a:t>
            </a:r>
          </a:p>
          <a:p>
            <a:pPr lvl="1"/>
            <a:r>
              <a:rPr lang="en-US" dirty="0"/>
              <a:t>first generates the entire file to be printed </a:t>
            </a:r>
          </a:p>
          <a:p>
            <a:pPr lvl="1"/>
            <a:r>
              <a:rPr lang="en-US" dirty="0"/>
              <a:t>Puts the file in the spooling directory</a:t>
            </a:r>
          </a:p>
          <a:p>
            <a:r>
              <a:rPr lang="en-US" dirty="0"/>
              <a:t>Daemon is the only process that has permission to use printer’s special file</a:t>
            </a:r>
          </a:p>
          <a:p>
            <a:pPr lvl="1"/>
            <a:r>
              <a:rPr lang="en-US" dirty="0"/>
              <a:t>to print the files in the directory</a:t>
            </a:r>
          </a:p>
          <a:p>
            <a:r>
              <a:rPr lang="en-US" dirty="0"/>
              <a:t>It protects use of the special file directly by users</a:t>
            </a:r>
          </a:p>
          <a:p>
            <a:pPr marL="457200" lvl="1" indent="0">
              <a:buNone/>
            </a:pPr>
            <a:endParaRPr lang="en-US" dirty="0"/>
          </a:p>
        </p:txBody>
      </p:sp>
    </p:spTree>
    <p:extLst>
      <p:ext uri="{BB962C8B-B14F-4D97-AF65-F5344CB8AC3E}">
        <p14:creationId xmlns:p14="http://schemas.microsoft.com/office/powerpoint/2010/main" val="299732467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9834-EE07-454C-9564-DC6478EB4774}"/>
              </a:ext>
            </a:extLst>
          </p:cNvPr>
          <p:cNvSpPr>
            <a:spLocks noGrp="1"/>
          </p:cNvSpPr>
          <p:nvPr>
            <p:ph type="title"/>
          </p:nvPr>
        </p:nvSpPr>
        <p:spPr/>
        <p:txBody>
          <a:bodyPr/>
          <a:lstStyle/>
          <a:p>
            <a:r>
              <a:rPr lang="en-US" dirty="0"/>
              <a:t>Spooling – Example   (Aside)</a:t>
            </a:r>
          </a:p>
        </p:txBody>
      </p:sp>
      <p:sp>
        <p:nvSpPr>
          <p:cNvPr id="3" name="Content Placeholder 2">
            <a:extLst>
              <a:ext uri="{FF2B5EF4-FFF2-40B4-BE49-F238E27FC236}">
                <a16:creationId xmlns:a16="http://schemas.microsoft.com/office/drawing/2014/main" id="{08DFB775-0983-A44F-A721-FBB179F21659}"/>
              </a:ext>
            </a:extLst>
          </p:cNvPr>
          <p:cNvSpPr>
            <a:spLocks noGrp="1"/>
          </p:cNvSpPr>
          <p:nvPr>
            <p:ph idx="1"/>
          </p:nvPr>
        </p:nvSpPr>
        <p:spPr>
          <a:xfrm>
            <a:off x="500855" y="4005064"/>
            <a:ext cx="7924800" cy="2304256"/>
          </a:xfrm>
        </p:spPr>
        <p:txBody>
          <a:bodyPr/>
          <a:lstStyle/>
          <a:p>
            <a:r>
              <a:rPr lang="en-IN" sz="2000" dirty="0"/>
              <a:t>Devices A to C request printing of data A to C almost simultaneously.</a:t>
            </a:r>
          </a:p>
          <a:p>
            <a:r>
              <a:rPr lang="en-IN" sz="2000" dirty="0"/>
              <a:t>The spooler function saves the print data in the spooler in the order it receives it, and returns the printing results to each device.</a:t>
            </a:r>
          </a:p>
          <a:p>
            <a:r>
              <a:rPr lang="en-IN" sz="2000" dirty="0"/>
              <a:t>Each device application completes the printing process and executes the next operation.</a:t>
            </a:r>
          </a:p>
          <a:p>
            <a:r>
              <a:rPr lang="en-IN" sz="2000" dirty="0"/>
              <a:t>This product successively prints print data A to C.</a:t>
            </a:r>
          </a:p>
          <a:p>
            <a:r>
              <a:rPr lang="en-IN" sz="2000" dirty="0"/>
              <a:t>The spooler function saves the printing results in the log.</a:t>
            </a:r>
          </a:p>
          <a:p>
            <a:endParaRPr lang="en-US" sz="2000" dirty="0"/>
          </a:p>
        </p:txBody>
      </p:sp>
      <p:pic>
        <p:nvPicPr>
          <p:cNvPr id="4" name="Picture 3">
            <a:extLst>
              <a:ext uri="{FF2B5EF4-FFF2-40B4-BE49-F238E27FC236}">
                <a16:creationId xmlns:a16="http://schemas.microsoft.com/office/drawing/2014/main" id="{2E83087D-2E69-4142-B383-FCCBBB477878}"/>
              </a:ext>
            </a:extLst>
          </p:cNvPr>
          <p:cNvPicPr>
            <a:picLocks noChangeAspect="1"/>
          </p:cNvPicPr>
          <p:nvPr/>
        </p:nvPicPr>
        <p:blipFill>
          <a:blip r:embed="rId2"/>
          <a:stretch>
            <a:fillRect/>
          </a:stretch>
        </p:blipFill>
        <p:spPr>
          <a:xfrm>
            <a:off x="2123728" y="953779"/>
            <a:ext cx="2628900" cy="2540000"/>
          </a:xfrm>
          <a:prstGeom prst="rect">
            <a:avLst/>
          </a:prstGeom>
        </p:spPr>
      </p:pic>
    </p:spTree>
    <p:extLst>
      <p:ext uri="{BB962C8B-B14F-4D97-AF65-F5344CB8AC3E}">
        <p14:creationId xmlns:p14="http://schemas.microsoft.com/office/powerpoint/2010/main" val="70012083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E20B3-7A0D-674E-87BC-915D65309FD1}"/>
              </a:ext>
            </a:extLst>
          </p:cNvPr>
          <p:cNvSpPr>
            <a:spLocks noGrp="1"/>
          </p:cNvSpPr>
          <p:nvPr>
            <p:ph type="title"/>
          </p:nvPr>
        </p:nvSpPr>
        <p:spPr/>
        <p:txBody>
          <a:bodyPr/>
          <a:lstStyle/>
          <a:p>
            <a:r>
              <a:rPr lang="en-US" dirty="0"/>
              <a:t>Lecture Summary: Main Functions of layers of I/O System</a:t>
            </a:r>
          </a:p>
        </p:txBody>
      </p:sp>
      <p:pic>
        <p:nvPicPr>
          <p:cNvPr id="7" name="Picture 6">
            <a:extLst>
              <a:ext uri="{FF2B5EF4-FFF2-40B4-BE49-F238E27FC236}">
                <a16:creationId xmlns:a16="http://schemas.microsoft.com/office/drawing/2014/main" id="{80F7224B-12AD-4140-A46A-565D8967C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052736"/>
            <a:ext cx="8149426" cy="4104456"/>
          </a:xfrm>
          <a:prstGeom prst="rect">
            <a:avLst/>
          </a:prstGeom>
        </p:spPr>
      </p:pic>
      <p:sp>
        <p:nvSpPr>
          <p:cNvPr id="5" name="Rectangle 4">
            <a:extLst>
              <a:ext uri="{FF2B5EF4-FFF2-40B4-BE49-F238E27FC236}">
                <a16:creationId xmlns:a16="http://schemas.microsoft.com/office/drawing/2014/main" id="{A9FD4BB0-6602-7042-B14E-4BE6D9EB7B64}"/>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dirty="0">
                <a:solidFill>
                  <a:srgbClr val="898989"/>
                </a:solidFill>
                <a:latin typeface="Calibri" panose="020F0502020204030204" pitchFamily="34" charset="0"/>
                <a:cs typeface="Calibri" panose="020F0502020204030204" pitchFamily="34" charset="0"/>
              </a:rPr>
              <a:t>Modern OS: Tanenbaum and Bos</a:t>
            </a:r>
            <a:endParaRPr lang="en-US" altLang="en-US" sz="1200" b="1" dirty="0">
              <a:solidFill>
                <a:srgbClr val="89898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237173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ko-KR" dirty="0">
                <a:ea typeface="굴림" panose="020B0600000101010101" pitchFamily="34" charset="-127"/>
              </a:rPr>
              <a:t>Life Cycle of An I/O Request</a:t>
            </a:r>
            <a:endParaRPr lang="en-US" altLang="ko-KR" sz="1800" dirty="0">
              <a:ea typeface="굴림" panose="020B0600000101010101" pitchFamily="34" charset="-127"/>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l="24442" t="562" r="24442" b="562"/>
          <a:stretch>
            <a:fillRect/>
          </a:stretch>
        </p:blipFill>
        <p:spPr bwMode="auto">
          <a:xfrm>
            <a:off x="3613150" y="771525"/>
            <a:ext cx="4006850" cy="5813425"/>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340" name="Line 4"/>
          <p:cNvSpPr>
            <a:spLocks noChangeShapeType="1"/>
          </p:cNvSpPr>
          <p:nvPr/>
        </p:nvSpPr>
        <p:spPr bwMode="auto">
          <a:xfrm>
            <a:off x="914400" y="3429000"/>
            <a:ext cx="7162800" cy="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latin typeface="Calibri" panose="020F0502020204030204" pitchFamily="34" charset="0"/>
              <a:cs typeface="Calibri" panose="020F0502020204030204" pitchFamily="34" charset="0"/>
            </a:endParaRPr>
          </a:p>
        </p:txBody>
      </p:sp>
      <p:sp>
        <p:nvSpPr>
          <p:cNvPr id="14341" name="Text Box 5"/>
          <p:cNvSpPr txBox="1">
            <a:spLocks noChangeArrowheads="1"/>
          </p:cNvSpPr>
          <p:nvPr/>
        </p:nvSpPr>
        <p:spPr bwMode="auto">
          <a:xfrm>
            <a:off x="1066800" y="3498850"/>
            <a:ext cx="1707884" cy="766867"/>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en-US" b="0">
                <a:latin typeface="Calibri" panose="020F0502020204030204" pitchFamily="34" charset="0"/>
                <a:ea typeface="Gill Sans" charset="0"/>
                <a:cs typeface="Calibri" panose="020F0502020204030204" pitchFamily="34" charset="0"/>
              </a:rPr>
              <a:t>Device Driver</a:t>
            </a:r>
          </a:p>
          <a:p>
            <a:r>
              <a:rPr lang="en-US" altLang="en-US" b="0">
                <a:latin typeface="Calibri" panose="020F0502020204030204" pitchFamily="34" charset="0"/>
                <a:ea typeface="Gill Sans" charset="0"/>
                <a:cs typeface="Calibri" panose="020F0502020204030204" pitchFamily="34" charset="0"/>
              </a:rPr>
              <a:t>Top Half</a:t>
            </a:r>
          </a:p>
        </p:txBody>
      </p:sp>
      <p:sp>
        <p:nvSpPr>
          <p:cNvPr id="14342" name="Line 6"/>
          <p:cNvSpPr>
            <a:spLocks noChangeShapeType="1"/>
          </p:cNvSpPr>
          <p:nvPr/>
        </p:nvSpPr>
        <p:spPr bwMode="auto">
          <a:xfrm>
            <a:off x="914400" y="4343400"/>
            <a:ext cx="7162800" cy="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latin typeface="Calibri" panose="020F0502020204030204" pitchFamily="34" charset="0"/>
              <a:cs typeface="Calibri" panose="020F0502020204030204" pitchFamily="34" charset="0"/>
            </a:endParaRPr>
          </a:p>
        </p:txBody>
      </p:sp>
      <p:sp>
        <p:nvSpPr>
          <p:cNvPr id="14343" name="Text Box 7"/>
          <p:cNvSpPr txBox="1">
            <a:spLocks noChangeArrowheads="1"/>
          </p:cNvSpPr>
          <p:nvPr/>
        </p:nvSpPr>
        <p:spPr bwMode="auto">
          <a:xfrm>
            <a:off x="1066800" y="4419600"/>
            <a:ext cx="1707884" cy="766867"/>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en-US" b="0">
                <a:latin typeface="Calibri" panose="020F0502020204030204" pitchFamily="34" charset="0"/>
                <a:ea typeface="Gill Sans" charset="0"/>
                <a:cs typeface="Calibri" panose="020F0502020204030204" pitchFamily="34" charset="0"/>
              </a:rPr>
              <a:t>Device Driver</a:t>
            </a:r>
          </a:p>
          <a:p>
            <a:r>
              <a:rPr lang="en-US" altLang="en-US" b="0">
                <a:latin typeface="Calibri" panose="020F0502020204030204" pitchFamily="34" charset="0"/>
                <a:ea typeface="Gill Sans" charset="0"/>
                <a:cs typeface="Calibri" panose="020F0502020204030204" pitchFamily="34" charset="0"/>
              </a:rPr>
              <a:t>Bottom Half</a:t>
            </a:r>
          </a:p>
        </p:txBody>
      </p:sp>
      <p:sp>
        <p:nvSpPr>
          <p:cNvPr id="14344" name="Line 8"/>
          <p:cNvSpPr>
            <a:spLocks noChangeShapeType="1"/>
          </p:cNvSpPr>
          <p:nvPr/>
        </p:nvSpPr>
        <p:spPr bwMode="auto">
          <a:xfrm>
            <a:off x="914400" y="5334000"/>
            <a:ext cx="7162800" cy="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latin typeface="Calibri" panose="020F0502020204030204" pitchFamily="34" charset="0"/>
              <a:cs typeface="Calibri" panose="020F0502020204030204" pitchFamily="34" charset="0"/>
            </a:endParaRPr>
          </a:p>
        </p:txBody>
      </p:sp>
      <p:sp>
        <p:nvSpPr>
          <p:cNvPr id="14345" name="Text Box 9"/>
          <p:cNvSpPr txBox="1">
            <a:spLocks noChangeArrowheads="1"/>
          </p:cNvSpPr>
          <p:nvPr/>
        </p:nvSpPr>
        <p:spPr bwMode="auto">
          <a:xfrm>
            <a:off x="1330325" y="5486400"/>
            <a:ext cx="1325408" cy="766867"/>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en-US" b="0" dirty="0">
                <a:latin typeface="Calibri" panose="020F0502020204030204" pitchFamily="34" charset="0"/>
                <a:ea typeface="Gill Sans" charset="0"/>
                <a:cs typeface="Calibri" panose="020F0502020204030204" pitchFamily="34" charset="0"/>
              </a:rPr>
              <a:t>Device</a:t>
            </a:r>
          </a:p>
          <a:p>
            <a:r>
              <a:rPr lang="en-US" altLang="en-US" b="0" dirty="0">
                <a:latin typeface="Calibri" panose="020F0502020204030204" pitchFamily="34" charset="0"/>
                <a:ea typeface="Gill Sans" charset="0"/>
                <a:cs typeface="Calibri" panose="020F0502020204030204" pitchFamily="34" charset="0"/>
              </a:rPr>
              <a:t>Hardware</a:t>
            </a:r>
          </a:p>
        </p:txBody>
      </p:sp>
      <p:sp>
        <p:nvSpPr>
          <p:cNvPr id="14346" name="Line 10"/>
          <p:cNvSpPr>
            <a:spLocks noChangeShapeType="1"/>
          </p:cNvSpPr>
          <p:nvPr/>
        </p:nvSpPr>
        <p:spPr bwMode="auto">
          <a:xfrm>
            <a:off x="914400" y="1752600"/>
            <a:ext cx="7162800" cy="0"/>
          </a:xfrm>
          <a:prstGeom prst="line">
            <a:avLst/>
          </a:prstGeom>
          <a:noFill/>
          <a:ln w="38100">
            <a:solidFill>
              <a:schemeClr val="hlink"/>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latin typeface="Calibri" panose="020F0502020204030204" pitchFamily="34" charset="0"/>
              <a:cs typeface="Calibri" panose="020F0502020204030204" pitchFamily="34" charset="0"/>
            </a:endParaRPr>
          </a:p>
        </p:txBody>
      </p:sp>
      <p:sp>
        <p:nvSpPr>
          <p:cNvPr id="14347" name="Text Box 11"/>
          <p:cNvSpPr txBox="1">
            <a:spLocks noChangeArrowheads="1"/>
          </p:cNvSpPr>
          <p:nvPr/>
        </p:nvSpPr>
        <p:spPr bwMode="auto">
          <a:xfrm>
            <a:off x="602675" y="2025420"/>
            <a:ext cx="2745189" cy="101308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marL="228600" indent="-228600">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en-US" sz="2000" b="0" dirty="0">
                <a:latin typeface="Calibri" panose="020F0502020204030204" pitchFamily="34" charset="0"/>
                <a:ea typeface="Gill Sans" charset="0"/>
                <a:cs typeface="Calibri" panose="020F0502020204030204" pitchFamily="34" charset="0"/>
              </a:rPr>
              <a:t>Kernel I/O Subsystem</a:t>
            </a:r>
          </a:p>
          <a:p>
            <a:r>
              <a:rPr lang="en-US" altLang="en-US" sz="2000" b="0" dirty="0">
                <a:solidFill>
                  <a:srgbClr val="0070C0"/>
                </a:solidFill>
                <a:latin typeface="Calibri" panose="020F0502020204030204" pitchFamily="34" charset="0"/>
                <a:ea typeface="Gill Sans" charset="0"/>
                <a:cs typeface="Calibri" panose="020F0502020204030204" pitchFamily="34" charset="0"/>
              </a:rPr>
              <a:t>Device Independent software</a:t>
            </a:r>
          </a:p>
        </p:txBody>
      </p:sp>
      <p:sp>
        <p:nvSpPr>
          <p:cNvPr id="14348" name="Text Box 12"/>
          <p:cNvSpPr txBox="1">
            <a:spLocks noChangeArrowheads="1"/>
          </p:cNvSpPr>
          <p:nvPr/>
        </p:nvSpPr>
        <p:spPr bwMode="auto">
          <a:xfrm>
            <a:off x="1439863" y="838200"/>
            <a:ext cx="1158568" cy="766867"/>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r>
              <a:rPr lang="en-US" altLang="en-US" b="0" dirty="0">
                <a:latin typeface="Calibri" panose="020F0502020204030204" pitchFamily="34" charset="0"/>
                <a:ea typeface="Gill Sans" charset="0"/>
                <a:cs typeface="Calibri" panose="020F0502020204030204" pitchFamily="34" charset="0"/>
              </a:rPr>
              <a:t>User</a:t>
            </a:r>
          </a:p>
          <a:p>
            <a:r>
              <a:rPr lang="en-US" altLang="en-US" b="0" dirty="0">
                <a:latin typeface="Calibri" panose="020F0502020204030204" pitchFamily="34" charset="0"/>
                <a:ea typeface="Gill Sans" charset="0"/>
                <a:cs typeface="Calibri" panose="020F0502020204030204" pitchFamily="34" charset="0"/>
              </a:rPr>
              <a:t>Program</a:t>
            </a:r>
          </a:p>
        </p:txBody>
      </p:sp>
      <p:sp>
        <p:nvSpPr>
          <p:cNvPr id="2" name="Rectangle 1"/>
          <p:cNvSpPr/>
          <p:nvPr/>
        </p:nvSpPr>
        <p:spPr bwMode="auto">
          <a:xfrm>
            <a:off x="3613150" y="771525"/>
            <a:ext cx="1492250" cy="638175"/>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3613150" y="2733676"/>
            <a:ext cx="1492250" cy="571499"/>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5" name="Rectangle 14"/>
          <p:cNvSpPr/>
          <p:nvPr/>
        </p:nvSpPr>
        <p:spPr bwMode="auto">
          <a:xfrm>
            <a:off x="3613150" y="3543301"/>
            <a:ext cx="1492250" cy="571499"/>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3613150" y="5481535"/>
            <a:ext cx="1492250" cy="614466"/>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7" name="Rectangle 16"/>
          <p:cNvSpPr/>
          <p:nvPr/>
        </p:nvSpPr>
        <p:spPr bwMode="auto">
          <a:xfrm>
            <a:off x="6096000" y="5486400"/>
            <a:ext cx="1492250" cy="614466"/>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6096000" y="4419600"/>
            <a:ext cx="1492250" cy="614466"/>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6096000" y="3505200"/>
            <a:ext cx="1492250" cy="614466"/>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6096000" y="1828800"/>
            <a:ext cx="1492250" cy="614466"/>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1" name="Rectangle 20"/>
          <p:cNvSpPr/>
          <p:nvPr/>
        </p:nvSpPr>
        <p:spPr bwMode="auto">
          <a:xfrm>
            <a:off x="6127750" y="762000"/>
            <a:ext cx="1492250" cy="638175"/>
          </a:xfrm>
          <a:prstGeom prst="rect">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3" name="Diamond 2"/>
          <p:cNvSpPr/>
          <p:nvPr/>
        </p:nvSpPr>
        <p:spPr bwMode="auto">
          <a:xfrm>
            <a:off x="3688080" y="1828800"/>
            <a:ext cx="1341120" cy="685801"/>
          </a:xfrm>
          <a:prstGeom prst="diamond">
            <a:avLst/>
          </a:prstGeom>
          <a:noFill/>
          <a:ln w="571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957DD45C-92A5-1A49-ACD2-05D6400D2DA8}"/>
              </a:ext>
            </a:extLst>
          </p:cNvPr>
          <p:cNvSpPr>
            <a:spLocks noChangeArrowheads="1"/>
          </p:cNvSpPr>
          <p:nvPr/>
        </p:nvSpPr>
        <p:spPr bwMode="auto">
          <a:xfrm>
            <a:off x="177800" y="6597352"/>
            <a:ext cx="3890144" cy="225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b="1" dirty="0">
                <a:solidFill>
                  <a:srgbClr val="898989"/>
                </a:solidFill>
                <a:latin typeface="Calibri" panose="020F0502020204030204" pitchFamily="34" charset="0"/>
                <a:cs typeface="Calibri" panose="020F0502020204030204" pitchFamily="34" charset="0"/>
              </a:rPr>
              <a:t>CS 162, </a:t>
            </a:r>
            <a:r>
              <a:rPr lang="en-US" altLang="en-US" sz="1200" b="1" dirty="0" err="1">
                <a:solidFill>
                  <a:srgbClr val="898989"/>
                </a:solidFill>
                <a:latin typeface="Calibri" panose="020F0502020204030204" pitchFamily="34" charset="0"/>
                <a:cs typeface="Calibri" panose="020F0502020204030204" pitchFamily="34" charset="0"/>
              </a:rPr>
              <a:t>Univ</a:t>
            </a:r>
            <a:r>
              <a:rPr lang="en-US" altLang="en-US" sz="1200" b="1" dirty="0">
                <a:solidFill>
                  <a:srgbClr val="898989"/>
                </a:solidFill>
                <a:latin typeface="Calibri" panose="020F0502020204030204" pitchFamily="34" charset="0"/>
                <a:cs typeface="Calibri" panose="020F0502020204030204" pitchFamily="34" charset="0"/>
              </a:rPr>
              <a:t> of California Berkeley</a:t>
            </a:r>
          </a:p>
        </p:txBody>
      </p:sp>
    </p:spTree>
    <p:extLst>
      <p:ext uri="{BB962C8B-B14F-4D97-AF65-F5344CB8AC3E}">
        <p14:creationId xmlns:p14="http://schemas.microsoft.com/office/powerpoint/2010/main" val="75890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0"/>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3" grpId="0" animBg="1"/>
      <p:bldP spid="3"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904A-4D03-6045-ADFB-3ADFD697699E}"/>
              </a:ext>
            </a:extLst>
          </p:cNvPr>
          <p:cNvSpPr>
            <a:spLocks noGrp="1"/>
          </p:cNvSpPr>
          <p:nvPr>
            <p:ph type="ctrTitle"/>
          </p:nvPr>
        </p:nvSpPr>
        <p:spPr/>
        <p:txBody>
          <a:bodyPr/>
          <a:lstStyle/>
          <a:p>
            <a:r>
              <a:rPr lang="en-US" dirty="0"/>
              <a:t>Extra Slide</a:t>
            </a:r>
          </a:p>
        </p:txBody>
      </p:sp>
      <p:sp>
        <p:nvSpPr>
          <p:cNvPr id="3" name="Subtitle 2">
            <a:extLst>
              <a:ext uri="{FF2B5EF4-FFF2-40B4-BE49-F238E27FC236}">
                <a16:creationId xmlns:a16="http://schemas.microsoft.com/office/drawing/2014/main" id="{B472B4E8-58BA-4C42-AAF9-495B13982C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846372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3161F4-7FA6-9A4B-BDE0-7557CA95F523}"/>
              </a:ext>
            </a:extLst>
          </p:cNvPr>
          <p:cNvSpPr>
            <a:spLocks noGrp="1"/>
          </p:cNvSpPr>
          <p:nvPr>
            <p:ph type="title"/>
          </p:nvPr>
        </p:nvSpPr>
        <p:spPr/>
        <p:txBody>
          <a:bodyPr/>
          <a:lstStyle/>
          <a:p>
            <a:r>
              <a:rPr lang="en-US" dirty="0"/>
              <a:t>Device Drivers - USB</a:t>
            </a:r>
          </a:p>
        </p:txBody>
      </p:sp>
      <p:sp>
        <p:nvSpPr>
          <p:cNvPr id="5" name="Content Placeholder 4">
            <a:extLst>
              <a:ext uri="{FF2B5EF4-FFF2-40B4-BE49-F238E27FC236}">
                <a16:creationId xmlns:a16="http://schemas.microsoft.com/office/drawing/2014/main" id="{2EEA0AEF-1AF0-714D-95B6-67C69D29CB14}"/>
              </a:ext>
            </a:extLst>
          </p:cNvPr>
          <p:cNvSpPr>
            <a:spLocks noGrp="1"/>
          </p:cNvSpPr>
          <p:nvPr>
            <p:ph idx="1"/>
          </p:nvPr>
        </p:nvSpPr>
        <p:spPr/>
        <p:txBody>
          <a:bodyPr/>
          <a:lstStyle/>
          <a:p>
            <a:r>
              <a:rPr lang="en-US" dirty="0"/>
              <a:t>Sometimes widely different devices are based on the same underlying technology</a:t>
            </a:r>
          </a:p>
          <a:p>
            <a:r>
              <a:rPr lang="en-US" dirty="0"/>
              <a:t>Consider USB (Universal Serial Bus) Devices</a:t>
            </a:r>
          </a:p>
          <a:p>
            <a:pPr lvl="1"/>
            <a:r>
              <a:rPr lang="en-US" dirty="0"/>
              <a:t>Mouse, Keyboards, mini-fans, wireless network cards, keyboards, memory sticks, external disks, robots, credit card readers, bar code scanner </a:t>
            </a:r>
            <a:r>
              <a:rPr lang="en-US" dirty="0" err="1"/>
              <a:t>etc</a:t>
            </a:r>
            <a:endParaRPr lang="en-US" dirty="0"/>
          </a:p>
          <a:p>
            <a:r>
              <a:rPr lang="en-US" dirty="0"/>
              <a:t>They all use USB ..yet do different things</a:t>
            </a:r>
          </a:p>
          <a:p>
            <a:r>
              <a:rPr lang="en-US" dirty="0"/>
              <a:t>USB drivers are stacked</a:t>
            </a:r>
          </a:p>
          <a:p>
            <a:pPr lvl="1"/>
            <a:r>
              <a:rPr lang="en-US" dirty="0"/>
              <a:t>Bottom layer – like Layer 2 of TCP/IP</a:t>
            </a:r>
          </a:p>
          <a:p>
            <a:pPr lvl="1"/>
            <a:r>
              <a:rPr lang="en-US" dirty="0"/>
              <a:t>Middle layer – handle packet transmission and reception</a:t>
            </a:r>
          </a:p>
          <a:p>
            <a:pPr lvl="1"/>
            <a:r>
              <a:rPr lang="en-US" dirty="0"/>
              <a:t>Higher layer = APIs such as mass storage, cameras </a:t>
            </a:r>
            <a:r>
              <a:rPr lang="en-US" dirty="0" err="1"/>
              <a:t>etc</a:t>
            </a:r>
            <a:endParaRPr lang="en-US" dirty="0"/>
          </a:p>
          <a:p>
            <a:pPr lvl="2"/>
            <a:r>
              <a:rPr lang="en-US" dirty="0"/>
              <a:t>Separate device drivers </a:t>
            </a:r>
          </a:p>
          <a:p>
            <a:pPr lvl="1"/>
            <a:endParaRPr lang="en-US" dirty="0"/>
          </a:p>
        </p:txBody>
      </p:sp>
    </p:spTree>
    <p:extLst>
      <p:ext uri="{BB962C8B-B14F-4D97-AF65-F5344CB8AC3E}">
        <p14:creationId xmlns:p14="http://schemas.microsoft.com/office/powerpoint/2010/main" val="8024761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Picture</a:t>
            </a:r>
          </a:p>
        </p:txBody>
      </p:sp>
      <p:sp>
        <p:nvSpPr>
          <p:cNvPr id="3" name="Content Placeholder 2"/>
          <p:cNvSpPr>
            <a:spLocks noGrp="1"/>
          </p:cNvSpPr>
          <p:nvPr>
            <p:ph idx="1"/>
          </p:nvPr>
        </p:nvSpPr>
        <p:spPr>
          <a:xfrm>
            <a:off x="609600" y="4865430"/>
            <a:ext cx="7924800" cy="1154370"/>
          </a:xfrm>
        </p:spPr>
        <p:txBody>
          <a:bodyPr>
            <a:noAutofit/>
          </a:bodyPr>
          <a:lstStyle/>
          <a:p>
            <a:r>
              <a:rPr lang="en-US" dirty="0"/>
              <a:t>I/O devices are supported by I/O Controllers</a:t>
            </a:r>
          </a:p>
          <a:p>
            <a:r>
              <a:rPr lang="en-US" dirty="0">
                <a:solidFill>
                  <a:srgbClr val="0070C0"/>
                </a:solidFill>
              </a:rPr>
              <a:t>Processors accesses them by reading and writing IO registers as if they were memory</a:t>
            </a:r>
          </a:p>
          <a:p>
            <a:pPr lvl="1"/>
            <a:r>
              <a:rPr lang="en-US" sz="2400" dirty="0"/>
              <a:t>Write commands and arguments, read status and results</a:t>
            </a:r>
          </a:p>
        </p:txBody>
      </p:sp>
      <p:sp>
        <p:nvSpPr>
          <p:cNvPr id="7" name="Rectangle 16"/>
          <p:cNvSpPr>
            <a:spLocks noChangeArrowheads="1"/>
          </p:cNvSpPr>
          <p:nvPr/>
        </p:nvSpPr>
        <p:spPr bwMode="auto">
          <a:xfrm>
            <a:off x="2811463" y="2924789"/>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L3 Cache</a:t>
            </a:r>
            <a:br>
              <a:rPr lang="en-US" b="0" dirty="0">
                <a:latin typeface="Gill Sans" charset="0"/>
                <a:ea typeface="Gill Sans" charset="0"/>
                <a:cs typeface="Gill Sans" charset="0"/>
              </a:rPr>
            </a:br>
            <a:r>
              <a:rPr lang="en-US" b="0" dirty="0">
                <a:latin typeface="Gill Sans" charset="0"/>
                <a:ea typeface="Gill Sans" charset="0"/>
                <a:cs typeface="Gill Sans" charset="0"/>
              </a:rPr>
              <a:t>(shared)</a:t>
            </a:r>
          </a:p>
        </p:txBody>
      </p:sp>
      <p:sp>
        <p:nvSpPr>
          <p:cNvPr id="8" name="Rectangle 14"/>
          <p:cNvSpPr>
            <a:spLocks noChangeArrowheads="1"/>
          </p:cNvSpPr>
          <p:nvPr/>
        </p:nvSpPr>
        <p:spPr bwMode="auto">
          <a:xfrm>
            <a:off x="715169" y="3403420"/>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Registers</a:t>
            </a:r>
          </a:p>
        </p:txBody>
      </p:sp>
      <p:sp>
        <p:nvSpPr>
          <p:cNvPr id="9" name="Rectangle 4"/>
          <p:cNvSpPr>
            <a:spLocks noChangeArrowheads="1"/>
          </p:cNvSpPr>
          <p:nvPr/>
        </p:nvSpPr>
        <p:spPr bwMode="auto">
          <a:xfrm>
            <a:off x="609600" y="1740515"/>
            <a:ext cx="2019300" cy="1285875"/>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000" b="0">
              <a:latin typeface="Gill Sans" charset="0"/>
              <a:ea typeface="Gill Sans" charset="0"/>
              <a:cs typeface="Gill Sans" charset="0"/>
            </a:endParaRPr>
          </a:p>
        </p:txBody>
      </p:sp>
      <p:sp>
        <p:nvSpPr>
          <p:cNvPr id="10" name="Rectangle 5"/>
          <p:cNvSpPr>
            <a:spLocks noChangeArrowheads="1"/>
          </p:cNvSpPr>
          <p:nvPr/>
        </p:nvSpPr>
        <p:spPr bwMode="auto">
          <a:xfrm>
            <a:off x="684213" y="1724640"/>
            <a:ext cx="670249" cy="3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b="0">
                <a:latin typeface="Gill Sans" charset="0"/>
                <a:ea typeface="Gill Sans" charset="0"/>
                <a:cs typeface="Gill Sans" charset="0"/>
              </a:rPr>
              <a:t>Core</a:t>
            </a:r>
          </a:p>
        </p:txBody>
      </p:sp>
      <p:sp>
        <p:nvSpPr>
          <p:cNvPr id="11" name="Rectangle 6"/>
          <p:cNvSpPr>
            <a:spLocks noChangeArrowheads="1"/>
          </p:cNvSpPr>
          <p:nvPr/>
        </p:nvSpPr>
        <p:spPr bwMode="auto">
          <a:xfrm>
            <a:off x="609600" y="3113702"/>
            <a:ext cx="2019300" cy="1298575"/>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000" b="0">
              <a:latin typeface="Gill Sans" charset="0"/>
              <a:ea typeface="Gill Sans" charset="0"/>
              <a:cs typeface="Gill Sans" charset="0"/>
            </a:endParaRPr>
          </a:p>
        </p:txBody>
      </p:sp>
      <p:sp>
        <p:nvSpPr>
          <p:cNvPr id="12" name="Rectangle 7"/>
          <p:cNvSpPr>
            <a:spLocks noChangeArrowheads="1"/>
          </p:cNvSpPr>
          <p:nvPr/>
        </p:nvSpPr>
        <p:spPr bwMode="auto">
          <a:xfrm>
            <a:off x="690563" y="3089890"/>
            <a:ext cx="670249" cy="3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b="0">
                <a:latin typeface="Gill Sans" charset="0"/>
                <a:ea typeface="Gill Sans" charset="0"/>
                <a:cs typeface="Gill Sans" charset="0"/>
              </a:rPr>
              <a:t>Core</a:t>
            </a:r>
          </a:p>
        </p:txBody>
      </p:sp>
      <p:sp>
        <p:nvSpPr>
          <p:cNvPr id="13" name="Rectangle 8"/>
          <p:cNvSpPr>
            <a:spLocks noChangeArrowheads="1"/>
          </p:cNvSpPr>
          <p:nvPr/>
        </p:nvSpPr>
        <p:spPr bwMode="auto">
          <a:xfrm>
            <a:off x="7175520" y="1566711"/>
            <a:ext cx="1314450" cy="2888659"/>
          </a:xfrm>
          <a:prstGeom prst="rect">
            <a:avLst/>
          </a:prstGeom>
          <a:solidFill>
            <a:srgbClr val="C0D2FE"/>
          </a:solidFill>
          <a:ln w="25400">
            <a:solidFill>
              <a:schemeClr val="tx1"/>
            </a:solidFill>
            <a:miter lim="800000"/>
            <a:headEnd/>
            <a:tailEnd/>
          </a:ln>
        </p:spPr>
        <p:txBody>
          <a:bodyPr wrap="none" anchor="ctr"/>
          <a:lstStyle/>
          <a:p>
            <a:pPr algn="ctr"/>
            <a:r>
              <a:rPr lang="en-US" b="0">
                <a:latin typeface="Gill Sans" charset="0"/>
                <a:ea typeface="Gill Sans" charset="0"/>
                <a:cs typeface="Gill Sans" charset="0"/>
              </a:rPr>
              <a:t>Secondary</a:t>
            </a:r>
            <a:br>
              <a:rPr lang="en-US" b="0">
                <a:latin typeface="Gill Sans" charset="0"/>
                <a:ea typeface="Gill Sans" charset="0"/>
                <a:cs typeface="Gill Sans" charset="0"/>
              </a:rPr>
            </a:br>
            <a:r>
              <a:rPr lang="en-US" b="0">
                <a:latin typeface="Gill Sans" charset="0"/>
                <a:ea typeface="Gill Sans" charset="0"/>
                <a:cs typeface="Gill Sans" charset="0"/>
              </a:rPr>
              <a:t> Storage </a:t>
            </a:r>
            <a:br>
              <a:rPr lang="en-US" b="0">
                <a:latin typeface="Gill Sans" charset="0"/>
                <a:ea typeface="Gill Sans" charset="0"/>
                <a:cs typeface="Gill Sans" charset="0"/>
              </a:rPr>
            </a:br>
            <a:r>
              <a:rPr lang="en-US" b="0">
                <a:latin typeface="Gill Sans" charset="0"/>
                <a:ea typeface="Gill Sans" charset="0"/>
                <a:cs typeface="Gill Sans" charset="0"/>
              </a:rPr>
              <a:t>(Disk)</a:t>
            </a:r>
          </a:p>
        </p:txBody>
      </p:sp>
      <p:sp>
        <p:nvSpPr>
          <p:cNvPr id="14" name="Rectangle 10"/>
          <p:cNvSpPr>
            <a:spLocks noChangeArrowheads="1"/>
          </p:cNvSpPr>
          <p:nvPr/>
        </p:nvSpPr>
        <p:spPr bwMode="auto">
          <a:xfrm>
            <a:off x="457200" y="1327765"/>
            <a:ext cx="3043238" cy="319405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000" b="0">
              <a:latin typeface="Gill Sans" charset="0"/>
              <a:ea typeface="Gill Sans" charset="0"/>
              <a:cs typeface="Gill Sans" charset="0"/>
            </a:endParaRPr>
          </a:p>
        </p:txBody>
      </p:sp>
      <p:sp>
        <p:nvSpPr>
          <p:cNvPr id="15" name="Rectangle 11"/>
          <p:cNvSpPr>
            <a:spLocks noChangeArrowheads="1"/>
          </p:cNvSpPr>
          <p:nvPr/>
        </p:nvSpPr>
        <p:spPr bwMode="auto">
          <a:xfrm>
            <a:off x="1146175" y="1346815"/>
            <a:ext cx="1118192" cy="3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b="0">
                <a:latin typeface="Gill Sans" charset="0"/>
                <a:ea typeface="Gill Sans" charset="0"/>
                <a:cs typeface="Gill Sans" charset="0"/>
              </a:rPr>
              <a:t>Processor</a:t>
            </a:r>
          </a:p>
        </p:txBody>
      </p:sp>
      <p:sp>
        <p:nvSpPr>
          <p:cNvPr id="17" name="Line 13"/>
          <p:cNvSpPr>
            <a:spLocks noChangeShapeType="1"/>
          </p:cNvSpPr>
          <p:nvPr/>
        </p:nvSpPr>
        <p:spPr bwMode="auto">
          <a:xfrm>
            <a:off x="1660545" y="4436090"/>
            <a:ext cx="5210175" cy="111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2000" b="0">
              <a:latin typeface="Gill Sans" charset="0"/>
              <a:ea typeface="Gill Sans" charset="0"/>
              <a:cs typeface="Gill Sans" charset="0"/>
            </a:endParaRPr>
          </a:p>
        </p:txBody>
      </p:sp>
      <p:sp>
        <p:nvSpPr>
          <p:cNvPr id="18" name="Rectangle 18"/>
          <p:cNvSpPr>
            <a:spLocks noChangeArrowheads="1"/>
          </p:cNvSpPr>
          <p:nvPr/>
        </p:nvSpPr>
        <p:spPr bwMode="auto">
          <a:xfrm>
            <a:off x="4117327" y="2540845"/>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b="0" dirty="0">
                <a:latin typeface="Gill Sans" charset="0"/>
                <a:ea typeface="Gill Sans" charset="0"/>
                <a:cs typeface="Gill Sans" charset="0"/>
              </a:rPr>
              <a:t>Main</a:t>
            </a:r>
          </a:p>
          <a:p>
            <a:r>
              <a:rPr lang="en-US" altLang="ko-KR" b="0" dirty="0">
                <a:latin typeface="Gill Sans" charset="0"/>
                <a:ea typeface="Gill Sans" charset="0"/>
                <a:cs typeface="Gill Sans" charset="0"/>
              </a:rPr>
              <a:t>Memory</a:t>
            </a:r>
          </a:p>
          <a:p>
            <a:r>
              <a:rPr lang="en-US" altLang="ko-KR" b="0" dirty="0">
                <a:latin typeface="Gill Sans" charset="0"/>
                <a:ea typeface="Gill Sans" charset="0"/>
                <a:cs typeface="Gill Sans" charset="0"/>
              </a:rPr>
              <a:t>(DRAM)</a:t>
            </a:r>
          </a:p>
          <a:p>
            <a:endParaRPr lang="en-US" b="0" dirty="0">
              <a:latin typeface="Gill Sans" charset="0"/>
              <a:ea typeface="Gill Sans" charset="0"/>
              <a:cs typeface="Gill Sans" charset="0"/>
            </a:endParaRPr>
          </a:p>
        </p:txBody>
      </p:sp>
      <p:sp>
        <p:nvSpPr>
          <p:cNvPr id="19" name="Rectangle 14"/>
          <p:cNvSpPr>
            <a:spLocks noChangeArrowheads="1"/>
          </p:cNvSpPr>
          <p:nvPr/>
        </p:nvSpPr>
        <p:spPr bwMode="auto">
          <a:xfrm>
            <a:off x="689804" y="2037609"/>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Registers</a:t>
            </a:r>
          </a:p>
        </p:txBody>
      </p:sp>
      <p:sp>
        <p:nvSpPr>
          <p:cNvPr id="20" name="Rectangle 14"/>
          <p:cNvSpPr>
            <a:spLocks noChangeArrowheads="1"/>
          </p:cNvSpPr>
          <p:nvPr/>
        </p:nvSpPr>
        <p:spPr bwMode="auto">
          <a:xfrm>
            <a:off x="1319213" y="2037608"/>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L1 Cache</a:t>
            </a:r>
          </a:p>
        </p:txBody>
      </p:sp>
      <p:sp>
        <p:nvSpPr>
          <p:cNvPr id="21" name="Rectangle 14"/>
          <p:cNvSpPr>
            <a:spLocks noChangeArrowheads="1"/>
          </p:cNvSpPr>
          <p:nvPr/>
        </p:nvSpPr>
        <p:spPr bwMode="auto">
          <a:xfrm>
            <a:off x="1320800" y="3403420"/>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L1 Cache</a:t>
            </a:r>
          </a:p>
        </p:txBody>
      </p:sp>
      <p:sp>
        <p:nvSpPr>
          <p:cNvPr id="22" name="Rectangle 14"/>
          <p:cNvSpPr>
            <a:spLocks noChangeArrowheads="1"/>
          </p:cNvSpPr>
          <p:nvPr/>
        </p:nvSpPr>
        <p:spPr bwMode="auto">
          <a:xfrm>
            <a:off x="2001838" y="3236964"/>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L2 Cache</a:t>
            </a:r>
          </a:p>
        </p:txBody>
      </p:sp>
      <p:sp>
        <p:nvSpPr>
          <p:cNvPr id="23" name="Rectangle 14"/>
          <p:cNvSpPr>
            <a:spLocks noChangeArrowheads="1"/>
          </p:cNvSpPr>
          <p:nvPr/>
        </p:nvSpPr>
        <p:spPr bwMode="auto">
          <a:xfrm>
            <a:off x="1998663" y="1825676"/>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b="0" dirty="0">
                <a:latin typeface="Gill Sans" charset="0"/>
                <a:ea typeface="Gill Sans" charset="0"/>
                <a:cs typeface="Gill Sans" charset="0"/>
              </a:rPr>
              <a:t>L2 Cache</a:t>
            </a:r>
          </a:p>
        </p:txBody>
      </p:sp>
      <p:sp>
        <p:nvSpPr>
          <p:cNvPr id="24" name="Rectangle 8"/>
          <p:cNvSpPr>
            <a:spLocks noChangeArrowheads="1"/>
          </p:cNvSpPr>
          <p:nvPr/>
        </p:nvSpPr>
        <p:spPr bwMode="auto">
          <a:xfrm>
            <a:off x="5727720" y="2310960"/>
            <a:ext cx="1143000" cy="2126948"/>
          </a:xfrm>
          <a:prstGeom prst="rect">
            <a:avLst/>
          </a:prstGeom>
          <a:solidFill>
            <a:srgbClr val="C0D2FE"/>
          </a:solidFill>
          <a:ln w="25400">
            <a:solidFill>
              <a:schemeClr val="tx1"/>
            </a:solidFill>
            <a:miter lim="800000"/>
            <a:headEnd/>
            <a:tailEnd/>
          </a:ln>
        </p:spPr>
        <p:txBody>
          <a:bodyPr wrap="none" anchor="ctr"/>
          <a:lstStyle/>
          <a:p>
            <a:pPr algn="ctr"/>
            <a:r>
              <a:rPr lang="en-US" b="0">
                <a:latin typeface="Gill Sans" charset="0"/>
                <a:ea typeface="Gill Sans" charset="0"/>
                <a:cs typeface="Gill Sans" charset="0"/>
              </a:rPr>
              <a:t>Secondary</a:t>
            </a:r>
            <a:br>
              <a:rPr lang="en-US" b="0">
                <a:latin typeface="Gill Sans" charset="0"/>
                <a:ea typeface="Gill Sans" charset="0"/>
                <a:cs typeface="Gill Sans" charset="0"/>
              </a:rPr>
            </a:br>
            <a:r>
              <a:rPr lang="en-US" b="0">
                <a:latin typeface="Gill Sans" charset="0"/>
                <a:ea typeface="Gill Sans" charset="0"/>
                <a:cs typeface="Gill Sans" charset="0"/>
              </a:rPr>
              <a:t> Storage </a:t>
            </a:r>
            <a:br>
              <a:rPr lang="en-US" b="0">
                <a:latin typeface="Gill Sans" charset="0"/>
                <a:ea typeface="Gill Sans" charset="0"/>
                <a:cs typeface="Gill Sans" charset="0"/>
              </a:rPr>
            </a:br>
            <a:r>
              <a:rPr lang="en-US" b="0">
                <a:latin typeface="Gill Sans" charset="0"/>
                <a:ea typeface="Gill Sans" charset="0"/>
                <a:cs typeface="Gill Sans" charset="0"/>
              </a:rPr>
              <a:t>(SSD)</a:t>
            </a:r>
          </a:p>
        </p:txBody>
      </p:sp>
      <p:sp>
        <p:nvSpPr>
          <p:cNvPr id="55" name="Rectangle 18"/>
          <p:cNvSpPr>
            <a:spLocks noChangeArrowheads="1"/>
          </p:cNvSpPr>
          <p:nvPr/>
        </p:nvSpPr>
        <p:spPr bwMode="auto">
          <a:xfrm>
            <a:off x="4117327" y="1218857"/>
            <a:ext cx="1084126" cy="1026180"/>
          </a:xfrm>
          <a:prstGeom prst="rect">
            <a:avLst/>
          </a:prstGeom>
          <a:solidFill>
            <a:srgbClr val="FFFF00"/>
          </a:solidFill>
          <a:ln w="25400">
            <a:solidFill>
              <a:schemeClr val="tx1"/>
            </a:solidFill>
            <a:prstDash val="dash"/>
            <a:miter lim="800000"/>
            <a:headEnd/>
            <a:tailEnd/>
          </a:ln>
        </p:spPr>
        <p:txBody>
          <a:bodyPr wrap="none" anchor="ctr"/>
          <a:lstStyle/>
          <a:p>
            <a:pPr algn="ctr"/>
            <a:endParaRPr lang="en-US" altLang="ko-KR" b="0" dirty="0">
              <a:latin typeface="Gill Sans" charset="0"/>
              <a:ea typeface="Gill Sans" charset="0"/>
              <a:cs typeface="Gill Sans" charset="0"/>
            </a:endParaRPr>
          </a:p>
          <a:p>
            <a:pPr algn="ctr"/>
            <a:endParaRPr lang="en-US" altLang="ko-KR" b="0" dirty="0">
              <a:latin typeface="Gill Sans" charset="0"/>
              <a:ea typeface="Gill Sans" charset="0"/>
              <a:cs typeface="Gill Sans" charset="0"/>
            </a:endParaRPr>
          </a:p>
          <a:p>
            <a:pPr algn="ctr"/>
            <a:r>
              <a:rPr lang="en-US" altLang="ko-KR" b="0" dirty="0">
                <a:latin typeface="Gill Sans" charset="0"/>
                <a:ea typeface="Gill Sans" charset="0"/>
                <a:cs typeface="Gill Sans" charset="0"/>
              </a:rPr>
              <a:t>I/O </a:t>
            </a:r>
          </a:p>
          <a:p>
            <a:pPr algn="ctr"/>
            <a:r>
              <a:rPr lang="en-US" altLang="ko-KR" b="0" dirty="0">
                <a:latin typeface="Gill Sans" charset="0"/>
                <a:ea typeface="Gill Sans" charset="0"/>
                <a:cs typeface="Gill Sans" charset="0"/>
              </a:rPr>
              <a:t>Controllers</a:t>
            </a:r>
          </a:p>
        </p:txBody>
      </p:sp>
      <p:pic>
        <p:nvPicPr>
          <p:cNvPr id="61" name="Picture 60"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307" y="1714992"/>
            <a:ext cx="1362213" cy="1191936"/>
          </a:xfrm>
          <a:prstGeom prst="rect">
            <a:avLst/>
          </a:prstGeom>
        </p:spPr>
      </p:pic>
      <p:pic>
        <p:nvPicPr>
          <p:cNvPr id="63" name="Picture 62"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359" y="973520"/>
            <a:ext cx="1526623" cy="948113"/>
          </a:xfrm>
          <a:prstGeom prst="rect">
            <a:avLst/>
          </a:prstGeom>
        </p:spPr>
      </p:pic>
      <p:sp>
        <p:nvSpPr>
          <p:cNvPr id="64" name="Right Arrow 63"/>
          <p:cNvSpPr/>
          <p:nvPr/>
        </p:nvSpPr>
        <p:spPr>
          <a:xfrm>
            <a:off x="3500438" y="3244602"/>
            <a:ext cx="616889" cy="363676"/>
          </a:xfrm>
          <a:prstGeom prst="righ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3429000" y="2691824"/>
            <a:ext cx="815147" cy="584776"/>
          </a:xfrm>
          <a:prstGeom prst="rect">
            <a:avLst/>
          </a:prstGeom>
          <a:noFill/>
        </p:spPr>
        <p:txBody>
          <a:bodyPr wrap="square" rtlCol="0">
            <a:spAutoFit/>
          </a:bodyPr>
          <a:lstStyle/>
          <a:p>
            <a:r>
              <a:rPr lang="en-US" sz="1600" b="0" dirty="0">
                <a:solidFill>
                  <a:srgbClr val="FF0000"/>
                </a:solidFill>
                <a:latin typeface="Gill Sans" charset="0"/>
                <a:ea typeface="Gill Sans" charset="0"/>
                <a:cs typeface="Gill Sans" charset="0"/>
              </a:rPr>
              <a:t>Read / Write</a:t>
            </a:r>
          </a:p>
        </p:txBody>
      </p:sp>
      <p:sp>
        <p:nvSpPr>
          <p:cNvPr id="66" name="Right Arrow 65"/>
          <p:cNvSpPr/>
          <p:nvPr/>
        </p:nvSpPr>
        <p:spPr>
          <a:xfrm>
            <a:off x="3500439" y="1496030"/>
            <a:ext cx="616889" cy="363676"/>
          </a:xfrm>
          <a:prstGeom prst="rightArrow">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7" name="TextBox 66"/>
          <p:cNvSpPr txBox="1"/>
          <p:nvPr/>
        </p:nvSpPr>
        <p:spPr>
          <a:xfrm>
            <a:off x="3429000" y="939224"/>
            <a:ext cx="815147" cy="584776"/>
          </a:xfrm>
          <a:prstGeom prst="rect">
            <a:avLst/>
          </a:prstGeom>
          <a:noFill/>
        </p:spPr>
        <p:txBody>
          <a:bodyPr wrap="square" rtlCol="0">
            <a:spAutoFit/>
          </a:bodyPr>
          <a:lstStyle/>
          <a:p>
            <a:r>
              <a:rPr lang="en-US" sz="1600" b="0" dirty="0">
                <a:solidFill>
                  <a:srgbClr val="FF0000"/>
                </a:solidFill>
                <a:latin typeface="Gill Sans" charset="0"/>
                <a:ea typeface="Gill Sans" charset="0"/>
                <a:cs typeface="Gill Sans" charset="0"/>
              </a:rPr>
              <a:t>Read / Write</a:t>
            </a:r>
          </a:p>
        </p:txBody>
      </p:sp>
      <p:sp>
        <p:nvSpPr>
          <p:cNvPr id="68" name="Freeform 67"/>
          <p:cNvSpPr/>
          <p:nvPr/>
        </p:nvSpPr>
        <p:spPr>
          <a:xfrm>
            <a:off x="5120559" y="1413166"/>
            <a:ext cx="2159857" cy="162622"/>
          </a:xfrm>
          <a:custGeom>
            <a:avLst/>
            <a:gdLst>
              <a:gd name="connsiteX0" fmla="*/ 0 w 2159857"/>
              <a:gd name="connsiteY0" fmla="*/ 32201 h 162622"/>
              <a:gd name="connsiteX1" fmla="*/ 938365 w 2159857"/>
              <a:gd name="connsiteY1" fmla="*/ 7932 h 162622"/>
              <a:gd name="connsiteX2" fmla="*/ 906007 w 2159857"/>
              <a:gd name="connsiteY2" fmla="*/ 153546 h 162622"/>
              <a:gd name="connsiteX3" fmla="*/ 1553155 w 2159857"/>
              <a:gd name="connsiteY3" fmla="*/ 137367 h 162622"/>
              <a:gd name="connsiteX4" fmla="*/ 2159857 w 2159857"/>
              <a:gd name="connsiteY4" fmla="*/ 56470 h 16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857" h="162622">
                <a:moveTo>
                  <a:pt x="0" y="32201"/>
                </a:moveTo>
                <a:cubicBezTo>
                  <a:pt x="393682" y="9954"/>
                  <a:pt x="787364" y="-12292"/>
                  <a:pt x="938365" y="7932"/>
                </a:cubicBezTo>
                <a:cubicBezTo>
                  <a:pt x="1089366" y="28156"/>
                  <a:pt x="803542" y="131974"/>
                  <a:pt x="906007" y="153546"/>
                </a:cubicBezTo>
                <a:cubicBezTo>
                  <a:pt x="1008472" y="175118"/>
                  <a:pt x="1344180" y="153546"/>
                  <a:pt x="1553155" y="137367"/>
                </a:cubicBezTo>
                <a:cubicBezTo>
                  <a:pt x="1762130" y="121188"/>
                  <a:pt x="2159857" y="56470"/>
                  <a:pt x="2159857" y="5647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latin typeface="Gill Sans" charset="0"/>
              <a:ea typeface="Gill Sans" charset="0"/>
              <a:cs typeface="Gill Sans" charset="0"/>
            </a:endParaRPr>
          </a:p>
        </p:txBody>
      </p:sp>
      <p:sp>
        <p:nvSpPr>
          <p:cNvPr id="69" name="Freeform 68"/>
          <p:cNvSpPr/>
          <p:nvPr/>
        </p:nvSpPr>
        <p:spPr>
          <a:xfrm>
            <a:off x="5201453" y="2061190"/>
            <a:ext cx="703773" cy="139040"/>
          </a:xfrm>
          <a:custGeom>
            <a:avLst/>
            <a:gdLst>
              <a:gd name="connsiteX0" fmla="*/ 0 w 2159857"/>
              <a:gd name="connsiteY0" fmla="*/ 32201 h 162622"/>
              <a:gd name="connsiteX1" fmla="*/ 938365 w 2159857"/>
              <a:gd name="connsiteY1" fmla="*/ 7932 h 162622"/>
              <a:gd name="connsiteX2" fmla="*/ 906007 w 2159857"/>
              <a:gd name="connsiteY2" fmla="*/ 153546 h 162622"/>
              <a:gd name="connsiteX3" fmla="*/ 1553155 w 2159857"/>
              <a:gd name="connsiteY3" fmla="*/ 137367 h 162622"/>
              <a:gd name="connsiteX4" fmla="*/ 2159857 w 2159857"/>
              <a:gd name="connsiteY4" fmla="*/ 56470 h 16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857" h="162622">
                <a:moveTo>
                  <a:pt x="0" y="32201"/>
                </a:moveTo>
                <a:cubicBezTo>
                  <a:pt x="393682" y="9954"/>
                  <a:pt x="787364" y="-12292"/>
                  <a:pt x="938365" y="7932"/>
                </a:cubicBezTo>
                <a:cubicBezTo>
                  <a:pt x="1089366" y="28156"/>
                  <a:pt x="803542" y="131974"/>
                  <a:pt x="906007" y="153546"/>
                </a:cubicBezTo>
                <a:cubicBezTo>
                  <a:pt x="1008472" y="175118"/>
                  <a:pt x="1344180" y="153546"/>
                  <a:pt x="1553155" y="137367"/>
                </a:cubicBezTo>
                <a:cubicBezTo>
                  <a:pt x="1762130" y="121188"/>
                  <a:pt x="2159857" y="56470"/>
                  <a:pt x="2159857" y="5647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latin typeface="Gill Sans" charset="0"/>
              <a:ea typeface="Gill Sans" charset="0"/>
              <a:cs typeface="Gill Sans" charset="0"/>
            </a:endParaRPr>
          </a:p>
        </p:txBody>
      </p:sp>
      <p:sp>
        <p:nvSpPr>
          <p:cNvPr id="70" name="TextBox 69"/>
          <p:cNvSpPr txBox="1"/>
          <p:nvPr/>
        </p:nvSpPr>
        <p:spPr>
          <a:xfrm>
            <a:off x="5469177" y="1058724"/>
            <a:ext cx="743793" cy="400110"/>
          </a:xfrm>
          <a:prstGeom prst="rect">
            <a:avLst/>
          </a:prstGeom>
          <a:noFill/>
        </p:spPr>
        <p:txBody>
          <a:bodyPr wrap="none" rtlCol="0">
            <a:spAutoFit/>
          </a:bodyPr>
          <a:lstStyle/>
          <a:p>
            <a:r>
              <a:rPr lang="en-US" sz="2000" b="0" dirty="0">
                <a:latin typeface="Gill Sans" charset="0"/>
                <a:ea typeface="Gill Sans" charset="0"/>
                <a:cs typeface="Gill Sans" charset="0"/>
              </a:rPr>
              <a:t>wires</a:t>
            </a:r>
          </a:p>
        </p:txBody>
      </p:sp>
      <p:grpSp>
        <p:nvGrpSpPr>
          <p:cNvPr id="75" name="Group 74"/>
          <p:cNvGrpSpPr/>
          <p:nvPr/>
        </p:nvGrpSpPr>
        <p:grpSpPr>
          <a:xfrm>
            <a:off x="4161887" y="1282095"/>
            <a:ext cx="275038" cy="523980"/>
            <a:chOff x="4538126" y="830113"/>
            <a:chExt cx="275038" cy="523980"/>
          </a:xfrm>
        </p:grpSpPr>
        <p:sp>
          <p:nvSpPr>
            <p:cNvPr id="71" name="Rectangle 70"/>
            <p:cNvSpPr/>
            <p:nvPr/>
          </p:nvSpPr>
          <p:spPr>
            <a:xfrm>
              <a:off x="4538126" y="1092103"/>
              <a:ext cx="275038" cy="130909"/>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2" name="Rectangle 71"/>
            <p:cNvSpPr/>
            <p:nvPr/>
          </p:nvSpPr>
          <p:spPr>
            <a:xfrm>
              <a:off x="4538126" y="1223184"/>
              <a:ext cx="275038" cy="130909"/>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3" name="Rectangle 72"/>
            <p:cNvSpPr/>
            <p:nvPr/>
          </p:nvSpPr>
          <p:spPr>
            <a:xfrm>
              <a:off x="4538126" y="830113"/>
              <a:ext cx="275038" cy="130909"/>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4" name="Rectangle 73"/>
            <p:cNvSpPr/>
            <p:nvPr/>
          </p:nvSpPr>
          <p:spPr>
            <a:xfrm>
              <a:off x="4538126" y="961194"/>
              <a:ext cx="275038" cy="130909"/>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grpSp>
        <p:nvGrpSpPr>
          <p:cNvPr id="78" name="Group 77"/>
          <p:cNvGrpSpPr/>
          <p:nvPr/>
        </p:nvGrpSpPr>
        <p:grpSpPr>
          <a:xfrm>
            <a:off x="4539045" y="1327764"/>
            <a:ext cx="487568" cy="387227"/>
            <a:chOff x="5428874" y="234600"/>
            <a:chExt cx="590926" cy="508169"/>
          </a:xfrm>
        </p:grpSpPr>
        <p:sp>
          <p:nvSpPr>
            <p:cNvPr id="76" name="Curved Left Arrow 75"/>
            <p:cNvSpPr/>
            <p:nvPr/>
          </p:nvSpPr>
          <p:spPr>
            <a:xfrm>
              <a:off x="5727720" y="234600"/>
              <a:ext cx="292080" cy="508169"/>
            </a:xfrm>
            <a:prstGeom prst="curvedLeftArrow">
              <a:avLst>
                <a:gd name="adj1" fmla="val 24891"/>
                <a:gd name="adj2" fmla="val 56846"/>
                <a:gd name="adj3" fmla="val 340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solidFill>
                  <a:schemeClr val="tx1"/>
                </a:solidFill>
                <a:latin typeface="Gill Sans" charset="0"/>
                <a:ea typeface="Gill Sans" charset="0"/>
                <a:cs typeface="Gill Sans" charset="0"/>
              </a:endParaRPr>
            </a:p>
          </p:txBody>
        </p:sp>
        <p:sp>
          <p:nvSpPr>
            <p:cNvPr id="77" name="Curved Left Arrow 76"/>
            <p:cNvSpPr/>
            <p:nvPr/>
          </p:nvSpPr>
          <p:spPr>
            <a:xfrm flipH="1" flipV="1">
              <a:off x="5428874" y="234600"/>
              <a:ext cx="292080" cy="508169"/>
            </a:xfrm>
            <a:prstGeom prst="curvedLeftArrow">
              <a:avLst>
                <a:gd name="adj1" fmla="val 24891"/>
                <a:gd name="adj2" fmla="val 56846"/>
                <a:gd name="adj3" fmla="val 340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solidFill>
                  <a:schemeClr val="tx1"/>
                </a:solidFill>
                <a:latin typeface="Gill Sans" charset="0"/>
                <a:ea typeface="Gill Sans" charset="0"/>
                <a:cs typeface="Gill Sans" charset="0"/>
              </a:endParaRPr>
            </a:p>
          </p:txBody>
        </p:sp>
      </p:grpSp>
      <p:cxnSp>
        <p:nvCxnSpPr>
          <p:cNvPr id="80" name="Straight Arrow Connector 79"/>
          <p:cNvCxnSpPr/>
          <p:nvPr/>
        </p:nvCxnSpPr>
        <p:spPr>
          <a:xfrm flipH="1">
            <a:off x="3500437" y="2037608"/>
            <a:ext cx="61689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3505199" y="2216135"/>
            <a:ext cx="1076345" cy="338554"/>
          </a:xfrm>
          <a:prstGeom prst="rect">
            <a:avLst/>
          </a:prstGeom>
          <a:noFill/>
        </p:spPr>
        <p:txBody>
          <a:bodyPr wrap="square" rtlCol="0">
            <a:spAutoFit/>
          </a:bodyPr>
          <a:lstStyle/>
          <a:p>
            <a:r>
              <a:rPr lang="en-US" sz="1600" b="0" dirty="0">
                <a:solidFill>
                  <a:srgbClr val="FF0000"/>
                </a:solidFill>
                <a:latin typeface="Gill Sans" charset="0"/>
                <a:ea typeface="Gill Sans" charset="0"/>
                <a:cs typeface="Gill Sans" charset="0"/>
              </a:rPr>
              <a:t>interrupts</a:t>
            </a:r>
          </a:p>
        </p:txBody>
      </p:sp>
      <p:sp>
        <p:nvSpPr>
          <p:cNvPr id="82" name="Curved Down Arrow 81"/>
          <p:cNvSpPr/>
          <p:nvPr/>
        </p:nvSpPr>
        <p:spPr>
          <a:xfrm rot="9794705">
            <a:off x="4522981" y="2619026"/>
            <a:ext cx="1913997" cy="862575"/>
          </a:xfrm>
          <a:prstGeom prst="curvedDown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solidFill>
                <a:schemeClr val="tx1"/>
              </a:solidFill>
              <a:latin typeface="Gill Sans" charset="0"/>
              <a:ea typeface="Gill Sans" charset="0"/>
              <a:cs typeface="Gill Sans" charset="0"/>
            </a:endParaRPr>
          </a:p>
        </p:txBody>
      </p:sp>
      <p:sp>
        <p:nvSpPr>
          <p:cNvPr id="83" name="TextBox 82"/>
          <p:cNvSpPr txBox="1"/>
          <p:nvPr/>
        </p:nvSpPr>
        <p:spPr>
          <a:xfrm>
            <a:off x="4780038" y="2692245"/>
            <a:ext cx="1482650" cy="369332"/>
          </a:xfrm>
          <a:prstGeom prst="rect">
            <a:avLst/>
          </a:prstGeom>
          <a:solidFill>
            <a:schemeClr val="accent4">
              <a:lumMod val="20000"/>
              <a:lumOff val="80000"/>
            </a:schemeClr>
          </a:solidFill>
        </p:spPr>
        <p:txBody>
          <a:bodyPr wrap="none" rtlCol="0">
            <a:spAutoFit/>
          </a:bodyPr>
          <a:lstStyle/>
          <a:p>
            <a:r>
              <a:rPr lang="en-US" b="0" dirty="0">
                <a:solidFill>
                  <a:srgbClr val="FF0000"/>
                </a:solidFill>
                <a:latin typeface="Gill Sans" charset="0"/>
                <a:ea typeface="Gill Sans" charset="0"/>
                <a:cs typeface="Gill Sans" charset="0"/>
              </a:rPr>
              <a:t>DMA transfer</a:t>
            </a:r>
          </a:p>
        </p:txBody>
      </p:sp>
      <p:sp>
        <p:nvSpPr>
          <p:cNvPr id="43" name="Footer Placeholder 4">
            <a:extLst>
              <a:ext uri="{FF2B5EF4-FFF2-40B4-BE49-F238E27FC236}">
                <a16:creationId xmlns:a16="http://schemas.microsoft.com/office/drawing/2014/main" id="{17592DB5-4447-1446-AA04-CE657B4502BF}"/>
              </a:ext>
            </a:extLst>
          </p:cNvPr>
          <p:cNvSpPr txBox="1">
            <a:spLocks/>
          </p:cNvSpPr>
          <p:nvPr/>
        </p:nvSpPr>
        <p:spPr>
          <a:xfrm>
            <a:off x="0" y="6501732"/>
            <a:ext cx="5904656" cy="299063"/>
          </a:xfrm>
          <a:prstGeom prst="rect">
            <a:avLst/>
          </a:prstGeom>
        </p:spPr>
        <p:txBody>
          <a:bodyPr/>
          <a:ls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a:lstStyle>
          <a:p>
            <a:r>
              <a:rPr lang="en-US" sz="1400" b="0" dirty="0">
                <a:solidFill>
                  <a:schemeClr val="bg1">
                    <a:lumMod val="50000"/>
                  </a:schemeClr>
                </a:solidFill>
                <a:latin typeface="Calibri" panose="020F0502020204030204" pitchFamily="34" charset="0"/>
                <a:cs typeface="Calibri" panose="020F0502020204030204" pitchFamily="34" charset="0"/>
              </a:rPr>
              <a:t>Adapted from lectures CS162 at UC Berkeley, 2020</a:t>
            </a:r>
          </a:p>
        </p:txBody>
      </p:sp>
      <p:sp>
        <p:nvSpPr>
          <p:cNvPr id="4" name="TextBox 3">
            <a:extLst>
              <a:ext uri="{FF2B5EF4-FFF2-40B4-BE49-F238E27FC236}">
                <a16:creationId xmlns:a16="http://schemas.microsoft.com/office/drawing/2014/main" id="{14C4611E-4084-4C4F-8E24-D5C22DAFAEBA}"/>
              </a:ext>
            </a:extLst>
          </p:cNvPr>
          <p:cNvSpPr txBox="1"/>
          <p:nvPr/>
        </p:nvSpPr>
        <p:spPr>
          <a:xfrm>
            <a:off x="9117106" y="77186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7381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Buses</a:t>
            </a:r>
          </a:p>
        </p:txBody>
      </p:sp>
      <p:sp>
        <p:nvSpPr>
          <p:cNvPr id="43040" name="Rectangle 3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43009" name="Group 1"/>
          <p:cNvGrpSpPr>
            <a:grpSpLocks noChangeAspect="1"/>
          </p:cNvGrpSpPr>
          <p:nvPr/>
        </p:nvGrpSpPr>
        <p:grpSpPr bwMode="auto">
          <a:xfrm>
            <a:off x="933561" y="1501136"/>
            <a:ext cx="7491982" cy="4765733"/>
            <a:chOff x="2526" y="7104"/>
            <a:chExt cx="10833" cy="7087"/>
          </a:xfrm>
        </p:grpSpPr>
        <p:sp>
          <p:nvSpPr>
            <p:cNvPr id="43039" name="AutoShape 31"/>
            <p:cNvSpPr>
              <a:spLocks noChangeAspect="1" noChangeArrowheads="1" noTextEdit="1"/>
            </p:cNvSpPr>
            <p:nvPr/>
          </p:nvSpPr>
          <p:spPr bwMode="auto">
            <a:xfrm>
              <a:off x="2526" y="7104"/>
              <a:ext cx="10833" cy="7087"/>
            </a:xfrm>
            <a:prstGeom prst="rect">
              <a:avLst/>
            </a:prstGeom>
            <a:noFill/>
          </p:spPr>
          <p:txBody>
            <a:bodyPr vert="horz" wrap="square" lIns="91440" tIns="45720" rIns="91440" bIns="45720" numCol="1" anchor="t" anchorCtr="0" compatLnSpc="1">
              <a:prstTxWarp prst="textNoShape">
                <a:avLst/>
              </a:prstTxWarp>
            </a:bodyPr>
            <a:lstStyle/>
            <a:p>
              <a:endParaRPr lang="en-US" sz="4400"/>
            </a:p>
          </p:txBody>
        </p:sp>
        <p:sp>
          <p:nvSpPr>
            <p:cNvPr id="43038" name="Line 30"/>
            <p:cNvSpPr>
              <a:spLocks noChangeShapeType="1"/>
            </p:cNvSpPr>
            <p:nvPr/>
          </p:nvSpPr>
          <p:spPr bwMode="auto">
            <a:xfrm flipV="1">
              <a:off x="2526" y="8619"/>
              <a:ext cx="10833" cy="35"/>
            </a:xfrm>
            <a:prstGeom prst="line">
              <a:avLst/>
            </a:prstGeom>
            <a:noFill/>
            <a:ln w="762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4400"/>
            </a:p>
          </p:txBody>
        </p:sp>
        <p:sp>
          <p:nvSpPr>
            <p:cNvPr id="43037" name="Rectangle 29"/>
            <p:cNvSpPr>
              <a:spLocks noChangeArrowheads="1"/>
            </p:cNvSpPr>
            <p:nvPr/>
          </p:nvSpPr>
          <p:spPr bwMode="auto">
            <a:xfrm>
              <a:off x="11459" y="10282"/>
              <a:ext cx="1467" cy="1235"/>
            </a:xfrm>
            <a:prstGeom prst="rect">
              <a:avLst/>
            </a:prstGeom>
            <a:no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36" name="Text Box 28"/>
            <p:cNvSpPr txBox="1">
              <a:spLocks noChangeArrowheads="1"/>
            </p:cNvSpPr>
            <p:nvPr/>
          </p:nvSpPr>
          <p:spPr bwMode="auto">
            <a:xfrm>
              <a:off x="11576" y="10762"/>
              <a:ext cx="1265"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Memory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35" name="Line 27"/>
            <p:cNvSpPr>
              <a:spLocks noChangeShapeType="1"/>
            </p:cNvSpPr>
            <p:nvPr/>
          </p:nvSpPr>
          <p:spPr bwMode="auto">
            <a:xfrm>
              <a:off x="7526" y="8619"/>
              <a:ext cx="0" cy="121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34" name="Line 26"/>
            <p:cNvSpPr>
              <a:spLocks noChangeShapeType="1"/>
            </p:cNvSpPr>
            <p:nvPr/>
          </p:nvSpPr>
          <p:spPr bwMode="auto">
            <a:xfrm>
              <a:off x="12176" y="8619"/>
              <a:ext cx="16" cy="1663"/>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33" name="AutoShape 25"/>
            <p:cNvSpPr>
              <a:spLocks noChangeArrowheads="1"/>
            </p:cNvSpPr>
            <p:nvPr/>
          </p:nvSpPr>
          <p:spPr bwMode="auto">
            <a:xfrm>
              <a:off x="3138" y="13265"/>
              <a:ext cx="1200" cy="823"/>
            </a:xfrm>
            <a:prstGeom prst="flowChartMagneticDisk">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32" name="Text Box 24"/>
            <p:cNvSpPr txBox="1">
              <a:spLocks noChangeArrowheads="1"/>
            </p:cNvSpPr>
            <p:nvPr/>
          </p:nvSpPr>
          <p:spPr bwMode="auto">
            <a:xfrm>
              <a:off x="10012" y="8085"/>
              <a:ext cx="1676"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System bus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31" name="Oval 23"/>
            <p:cNvSpPr>
              <a:spLocks noChangeAspect="1" noChangeArrowheads="1"/>
            </p:cNvSpPr>
            <p:nvPr/>
          </p:nvSpPr>
          <p:spPr bwMode="auto">
            <a:xfrm>
              <a:off x="7847" y="7104"/>
              <a:ext cx="900" cy="926"/>
            </a:xfrm>
            <a:prstGeom prst="ellipse">
              <a:avLst/>
            </a:prstGeom>
            <a:no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30" name="Text Box 22"/>
            <p:cNvSpPr txBox="1">
              <a:spLocks noChangeArrowheads="1"/>
            </p:cNvSpPr>
            <p:nvPr/>
          </p:nvSpPr>
          <p:spPr bwMode="auto">
            <a:xfrm>
              <a:off x="7928" y="7391"/>
              <a:ext cx="800"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CPU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29" name="Line 21"/>
            <p:cNvSpPr>
              <a:spLocks noChangeShapeType="1"/>
            </p:cNvSpPr>
            <p:nvPr/>
          </p:nvSpPr>
          <p:spPr bwMode="auto">
            <a:xfrm>
              <a:off x="8301" y="8030"/>
              <a:ext cx="0" cy="624"/>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28" name="Line 20"/>
            <p:cNvSpPr>
              <a:spLocks noChangeShapeType="1"/>
            </p:cNvSpPr>
            <p:nvPr/>
          </p:nvSpPr>
          <p:spPr bwMode="auto">
            <a:xfrm>
              <a:off x="2526" y="11568"/>
              <a:ext cx="6533" cy="0"/>
            </a:xfrm>
            <a:prstGeom prst="line">
              <a:avLst/>
            </a:prstGeom>
            <a:noFill/>
            <a:ln w="571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4400"/>
            </a:p>
          </p:txBody>
        </p:sp>
        <p:sp>
          <p:nvSpPr>
            <p:cNvPr id="43027" name="Text Box 19"/>
            <p:cNvSpPr txBox="1">
              <a:spLocks noChangeArrowheads="1"/>
            </p:cNvSpPr>
            <p:nvPr/>
          </p:nvSpPr>
          <p:spPr bwMode="auto">
            <a:xfrm>
              <a:off x="4738" y="10948"/>
              <a:ext cx="1109"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PCI bus</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26" name="Rectangle 18"/>
            <p:cNvSpPr>
              <a:spLocks noChangeArrowheads="1"/>
            </p:cNvSpPr>
            <p:nvPr/>
          </p:nvSpPr>
          <p:spPr bwMode="auto">
            <a:xfrm>
              <a:off x="2759" y="12134"/>
              <a:ext cx="1979" cy="686"/>
            </a:xfrm>
            <a:prstGeom prst="rect">
              <a:avLst/>
            </a:prstGeom>
            <a:no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25" name="Text Box 17"/>
            <p:cNvSpPr txBox="1">
              <a:spLocks noChangeArrowheads="1"/>
            </p:cNvSpPr>
            <p:nvPr/>
          </p:nvSpPr>
          <p:spPr bwMode="auto">
            <a:xfrm>
              <a:off x="3022" y="12288"/>
              <a:ext cx="1483"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Controller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24" name="AutoShape 16"/>
            <p:cNvSpPr>
              <a:spLocks noChangeShapeType="1"/>
            </p:cNvSpPr>
            <p:nvPr/>
          </p:nvSpPr>
          <p:spPr bwMode="auto">
            <a:xfrm flipH="1">
              <a:off x="3738" y="12820"/>
              <a:ext cx="11" cy="44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23" name="Line 15"/>
            <p:cNvSpPr>
              <a:spLocks noChangeShapeType="1"/>
            </p:cNvSpPr>
            <p:nvPr/>
          </p:nvSpPr>
          <p:spPr bwMode="auto">
            <a:xfrm>
              <a:off x="3738" y="11602"/>
              <a:ext cx="11" cy="532"/>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22" name="Rectangle 14"/>
            <p:cNvSpPr>
              <a:spLocks noChangeArrowheads="1"/>
            </p:cNvSpPr>
            <p:nvPr/>
          </p:nvSpPr>
          <p:spPr bwMode="auto">
            <a:xfrm>
              <a:off x="6776" y="9837"/>
              <a:ext cx="1525" cy="685"/>
            </a:xfrm>
            <a:prstGeom prst="rect">
              <a:avLst/>
            </a:prstGeom>
            <a:no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21" name="Text Box 13"/>
            <p:cNvSpPr txBox="1">
              <a:spLocks noChangeArrowheads="1"/>
            </p:cNvSpPr>
            <p:nvPr/>
          </p:nvSpPr>
          <p:spPr bwMode="auto">
            <a:xfrm>
              <a:off x="7026" y="9991"/>
              <a:ext cx="1108" cy="411"/>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Bridge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20" name="Line 12"/>
            <p:cNvSpPr>
              <a:spLocks noChangeShapeType="1"/>
            </p:cNvSpPr>
            <p:nvPr/>
          </p:nvSpPr>
          <p:spPr bwMode="auto">
            <a:xfrm>
              <a:off x="7543" y="10522"/>
              <a:ext cx="0" cy="1046"/>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19" name="Rectangle 11"/>
            <p:cNvSpPr>
              <a:spLocks noChangeArrowheads="1"/>
            </p:cNvSpPr>
            <p:nvPr/>
          </p:nvSpPr>
          <p:spPr bwMode="auto">
            <a:xfrm>
              <a:off x="5047" y="12134"/>
              <a:ext cx="1979" cy="686"/>
            </a:xfrm>
            <a:prstGeom prst="rect">
              <a:avLst/>
            </a:prstGeom>
            <a:no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18" name="Text Box 10"/>
            <p:cNvSpPr txBox="1">
              <a:spLocks noChangeArrowheads="1"/>
            </p:cNvSpPr>
            <p:nvPr/>
          </p:nvSpPr>
          <p:spPr bwMode="auto">
            <a:xfrm>
              <a:off x="5309" y="12288"/>
              <a:ext cx="1484"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Controller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17" name="AutoShape 9"/>
            <p:cNvSpPr>
              <a:spLocks noChangeShapeType="1"/>
            </p:cNvSpPr>
            <p:nvPr/>
          </p:nvSpPr>
          <p:spPr bwMode="auto">
            <a:xfrm flipH="1">
              <a:off x="6026" y="12820"/>
              <a:ext cx="11" cy="44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16" name="Line 8"/>
            <p:cNvSpPr>
              <a:spLocks noChangeShapeType="1"/>
            </p:cNvSpPr>
            <p:nvPr/>
          </p:nvSpPr>
          <p:spPr bwMode="auto">
            <a:xfrm>
              <a:off x="6026" y="11602"/>
              <a:ext cx="11" cy="532"/>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15" name="cddrive"/>
            <p:cNvSpPr>
              <a:spLocks noChangeAspect="1" noEditPoints="1" noChangeArrowheads="1"/>
            </p:cNvSpPr>
            <p:nvPr/>
          </p:nvSpPr>
          <p:spPr bwMode="auto">
            <a:xfrm>
              <a:off x="5433" y="13265"/>
              <a:ext cx="1200" cy="617"/>
            </a:xfrm>
            <a:custGeom>
              <a:avLst/>
              <a:gdLst>
                <a:gd name="T0" fmla="*/ 10800 w 21600"/>
                <a:gd name="T1" fmla="*/ 0 h 21600"/>
                <a:gd name="T2" fmla="*/ 21600 w 21600"/>
                <a:gd name="T3" fmla="*/ 10800 h 21600"/>
                <a:gd name="T4" fmla="*/ 10800 w 21600"/>
                <a:gd name="T5" fmla="*/ 21600 h 21600"/>
                <a:gd name="T6" fmla="*/ 0 w 21600"/>
                <a:gd name="T7" fmla="*/ 10800 h 21600"/>
                <a:gd name="T8" fmla="*/ 686 w 21600"/>
                <a:gd name="T9" fmla="*/ 23059 h 21600"/>
                <a:gd name="T10" fmla="*/ 21005 w 21600"/>
                <a:gd name="T11" fmla="*/ 30503 h 21600"/>
              </a:gdLst>
              <a:ahLst/>
              <a:cxnLst>
                <a:cxn ang="0">
                  <a:pos x="T0" y="T1"/>
                </a:cxn>
                <a:cxn ang="0">
                  <a:pos x="T2" y="T3"/>
                </a:cxn>
                <a:cxn ang="0">
                  <a:pos x="T4" y="T5"/>
                </a:cxn>
                <a:cxn ang="0">
                  <a:pos x="T6" y="T7"/>
                </a:cxn>
              </a:cxnLst>
              <a:rect l="T8" t="T9" r="T10" b="T11"/>
              <a:pathLst>
                <a:path w="21600" h="21600" extrusionOk="0">
                  <a:moveTo>
                    <a:pt x="2563" y="12259"/>
                  </a:moveTo>
                  <a:lnTo>
                    <a:pt x="2563" y="12843"/>
                  </a:lnTo>
                  <a:lnTo>
                    <a:pt x="2746" y="13427"/>
                  </a:lnTo>
                  <a:lnTo>
                    <a:pt x="2929" y="14303"/>
                  </a:lnTo>
                  <a:lnTo>
                    <a:pt x="3112" y="14886"/>
                  </a:lnTo>
                  <a:lnTo>
                    <a:pt x="3478" y="15470"/>
                  </a:lnTo>
                  <a:lnTo>
                    <a:pt x="3844" y="16054"/>
                  </a:lnTo>
                  <a:lnTo>
                    <a:pt x="4393" y="16638"/>
                  </a:lnTo>
                  <a:lnTo>
                    <a:pt x="4942" y="17222"/>
                  </a:lnTo>
                  <a:lnTo>
                    <a:pt x="5492" y="17514"/>
                  </a:lnTo>
                  <a:lnTo>
                    <a:pt x="6224" y="18097"/>
                  </a:lnTo>
                  <a:lnTo>
                    <a:pt x="6773" y="18389"/>
                  </a:lnTo>
                  <a:lnTo>
                    <a:pt x="7505" y="18681"/>
                  </a:lnTo>
                  <a:lnTo>
                    <a:pt x="8237" y="18973"/>
                  </a:lnTo>
                  <a:lnTo>
                    <a:pt x="9153" y="18973"/>
                  </a:lnTo>
                  <a:lnTo>
                    <a:pt x="9885" y="19265"/>
                  </a:lnTo>
                  <a:lnTo>
                    <a:pt x="10800" y="19265"/>
                  </a:lnTo>
                  <a:lnTo>
                    <a:pt x="11532" y="19265"/>
                  </a:lnTo>
                  <a:lnTo>
                    <a:pt x="12447" y="18973"/>
                  </a:lnTo>
                  <a:lnTo>
                    <a:pt x="13180" y="18973"/>
                  </a:lnTo>
                  <a:lnTo>
                    <a:pt x="13912" y="18681"/>
                  </a:lnTo>
                  <a:lnTo>
                    <a:pt x="14644" y="18389"/>
                  </a:lnTo>
                  <a:lnTo>
                    <a:pt x="15376" y="18097"/>
                  </a:lnTo>
                  <a:lnTo>
                    <a:pt x="16108" y="17514"/>
                  </a:lnTo>
                  <a:lnTo>
                    <a:pt x="16658" y="17222"/>
                  </a:lnTo>
                  <a:lnTo>
                    <a:pt x="17207" y="16638"/>
                  </a:lnTo>
                  <a:lnTo>
                    <a:pt x="17573" y="16054"/>
                  </a:lnTo>
                  <a:lnTo>
                    <a:pt x="18122" y="15470"/>
                  </a:lnTo>
                  <a:lnTo>
                    <a:pt x="18305" y="14886"/>
                  </a:lnTo>
                  <a:lnTo>
                    <a:pt x="18671" y="14303"/>
                  </a:lnTo>
                  <a:lnTo>
                    <a:pt x="18854" y="13427"/>
                  </a:lnTo>
                  <a:lnTo>
                    <a:pt x="19037" y="12843"/>
                  </a:lnTo>
                  <a:lnTo>
                    <a:pt x="19037" y="12259"/>
                  </a:lnTo>
                  <a:lnTo>
                    <a:pt x="2563" y="12259"/>
                  </a:lnTo>
                  <a:close/>
                </a:path>
                <a:path w="21600" h="21600" extrusionOk="0">
                  <a:moveTo>
                    <a:pt x="2563" y="12259"/>
                  </a:moveTo>
                  <a:lnTo>
                    <a:pt x="9153" y="12259"/>
                  </a:lnTo>
                  <a:lnTo>
                    <a:pt x="9153" y="12551"/>
                  </a:lnTo>
                  <a:lnTo>
                    <a:pt x="9336" y="12843"/>
                  </a:lnTo>
                  <a:lnTo>
                    <a:pt x="9519" y="13135"/>
                  </a:lnTo>
                  <a:lnTo>
                    <a:pt x="9702" y="13135"/>
                  </a:lnTo>
                  <a:lnTo>
                    <a:pt x="9885" y="13427"/>
                  </a:lnTo>
                  <a:lnTo>
                    <a:pt x="10068" y="13719"/>
                  </a:lnTo>
                  <a:lnTo>
                    <a:pt x="10434" y="13719"/>
                  </a:lnTo>
                  <a:lnTo>
                    <a:pt x="10800" y="13719"/>
                  </a:lnTo>
                  <a:lnTo>
                    <a:pt x="10983" y="13719"/>
                  </a:lnTo>
                  <a:lnTo>
                    <a:pt x="11349" y="13719"/>
                  </a:lnTo>
                  <a:lnTo>
                    <a:pt x="11715" y="13427"/>
                  </a:lnTo>
                  <a:lnTo>
                    <a:pt x="11898" y="13135"/>
                  </a:lnTo>
                  <a:lnTo>
                    <a:pt x="12081" y="13135"/>
                  </a:lnTo>
                  <a:lnTo>
                    <a:pt x="12264" y="12843"/>
                  </a:lnTo>
                  <a:lnTo>
                    <a:pt x="12264" y="12551"/>
                  </a:lnTo>
                  <a:lnTo>
                    <a:pt x="12264" y="12259"/>
                  </a:lnTo>
                  <a:lnTo>
                    <a:pt x="9153" y="12259"/>
                  </a:lnTo>
                  <a:close/>
                </a:path>
                <a:path w="21600" h="21600" extrusionOk="0">
                  <a:moveTo>
                    <a:pt x="21600" y="7589"/>
                  </a:moveTo>
                  <a:lnTo>
                    <a:pt x="17756" y="0"/>
                  </a:lnTo>
                  <a:lnTo>
                    <a:pt x="10800" y="0"/>
                  </a:lnTo>
                  <a:lnTo>
                    <a:pt x="3844" y="0"/>
                  </a:lnTo>
                  <a:lnTo>
                    <a:pt x="0" y="7589"/>
                  </a:lnTo>
                  <a:lnTo>
                    <a:pt x="0" y="10800"/>
                  </a:lnTo>
                  <a:lnTo>
                    <a:pt x="0" y="18097"/>
                  </a:lnTo>
                  <a:lnTo>
                    <a:pt x="1464" y="18097"/>
                  </a:lnTo>
                  <a:lnTo>
                    <a:pt x="1464" y="21600"/>
                  </a:lnTo>
                  <a:lnTo>
                    <a:pt x="10800" y="21600"/>
                  </a:lnTo>
                  <a:lnTo>
                    <a:pt x="19953" y="21600"/>
                  </a:lnTo>
                  <a:lnTo>
                    <a:pt x="19953" y="18097"/>
                  </a:lnTo>
                  <a:lnTo>
                    <a:pt x="21600" y="18097"/>
                  </a:lnTo>
                  <a:lnTo>
                    <a:pt x="21600" y="11092"/>
                  </a:lnTo>
                  <a:lnTo>
                    <a:pt x="21600" y="7589"/>
                  </a:lnTo>
                </a:path>
                <a:path w="21600" h="21600" extrusionOk="0">
                  <a:moveTo>
                    <a:pt x="1647" y="18097"/>
                  </a:moveTo>
                  <a:lnTo>
                    <a:pt x="6407" y="18097"/>
                  </a:lnTo>
                  <a:moveTo>
                    <a:pt x="19953" y="18097"/>
                  </a:moveTo>
                  <a:lnTo>
                    <a:pt x="15010" y="18097"/>
                  </a:lnTo>
                  <a:moveTo>
                    <a:pt x="0" y="7589"/>
                  </a:moveTo>
                  <a:lnTo>
                    <a:pt x="21417" y="7589"/>
                  </a:lnTo>
                  <a:lnTo>
                    <a:pt x="21600" y="7589"/>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4400"/>
            </a:p>
          </p:txBody>
        </p:sp>
        <p:sp>
          <p:nvSpPr>
            <p:cNvPr id="43014" name="printer2"/>
            <p:cNvSpPr>
              <a:spLocks noChangeAspect="1" noEditPoints="1" noChangeArrowheads="1"/>
            </p:cNvSpPr>
            <p:nvPr/>
          </p:nvSpPr>
          <p:spPr bwMode="auto">
            <a:xfrm>
              <a:off x="7263" y="13265"/>
              <a:ext cx="1800" cy="926"/>
            </a:xfrm>
            <a:custGeom>
              <a:avLst/>
              <a:gdLst>
                <a:gd name="T0" fmla="*/ 10673 w 21600"/>
                <a:gd name="T1" fmla="*/ 0 h 21600"/>
                <a:gd name="T2" fmla="*/ 19186 w 21600"/>
                <a:gd name="T3" fmla="*/ 0 h 21600"/>
                <a:gd name="T4" fmla="*/ 21600 w 21600"/>
                <a:gd name="T5" fmla="*/ 4703 h 21600"/>
                <a:gd name="T6" fmla="*/ 21600 w 21600"/>
                <a:gd name="T7" fmla="*/ 10800 h 21600"/>
                <a:gd name="T8" fmla="*/ 21600 w 21600"/>
                <a:gd name="T9" fmla="*/ 16548 h 21600"/>
                <a:gd name="T10" fmla="*/ 18042 w 21600"/>
                <a:gd name="T11" fmla="*/ 21600 h 21600"/>
                <a:gd name="T12" fmla="*/ 10673 w 21600"/>
                <a:gd name="T13" fmla="*/ 21600 h 21600"/>
                <a:gd name="T14" fmla="*/ 3176 w 21600"/>
                <a:gd name="T15" fmla="*/ 21600 h 21600"/>
                <a:gd name="T16" fmla="*/ 0 w 21600"/>
                <a:gd name="T17" fmla="*/ 16548 h 21600"/>
                <a:gd name="T18" fmla="*/ 0 w 21600"/>
                <a:gd name="T19" fmla="*/ 10800 h 21600"/>
                <a:gd name="T20" fmla="*/ 0 w 21600"/>
                <a:gd name="T21" fmla="*/ 4703 h 21600"/>
                <a:gd name="T22" fmla="*/ 2414 w 21600"/>
                <a:gd name="T23" fmla="*/ 0 h 21600"/>
                <a:gd name="T24" fmla="*/ 1397 w 21600"/>
                <a:gd name="T25" fmla="*/ 23298 h 21600"/>
                <a:gd name="T26" fmla="*/ 20266 w 21600"/>
                <a:gd name="T27" fmla="*/ 311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10673" y="0"/>
                  </a:moveTo>
                  <a:lnTo>
                    <a:pt x="19186" y="0"/>
                  </a:lnTo>
                  <a:lnTo>
                    <a:pt x="21600" y="4703"/>
                  </a:lnTo>
                  <a:lnTo>
                    <a:pt x="21600" y="10800"/>
                  </a:lnTo>
                  <a:lnTo>
                    <a:pt x="21600" y="16548"/>
                  </a:lnTo>
                  <a:lnTo>
                    <a:pt x="18042" y="16548"/>
                  </a:lnTo>
                  <a:lnTo>
                    <a:pt x="18042" y="21600"/>
                  </a:lnTo>
                  <a:lnTo>
                    <a:pt x="10673" y="21600"/>
                  </a:lnTo>
                  <a:lnTo>
                    <a:pt x="3176" y="21600"/>
                  </a:lnTo>
                  <a:lnTo>
                    <a:pt x="3176" y="16548"/>
                  </a:lnTo>
                  <a:lnTo>
                    <a:pt x="0" y="16548"/>
                  </a:lnTo>
                  <a:lnTo>
                    <a:pt x="0" y="10800"/>
                  </a:lnTo>
                  <a:lnTo>
                    <a:pt x="0" y="4703"/>
                  </a:lnTo>
                  <a:lnTo>
                    <a:pt x="2414" y="0"/>
                  </a:lnTo>
                  <a:lnTo>
                    <a:pt x="10673" y="0"/>
                  </a:lnTo>
                  <a:close/>
                </a:path>
                <a:path w="21600" h="21600" extrusionOk="0">
                  <a:moveTo>
                    <a:pt x="0" y="4703"/>
                  </a:moveTo>
                  <a:lnTo>
                    <a:pt x="3558" y="4703"/>
                  </a:lnTo>
                  <a:lnTo>
                    <a:pt x="17026" y="4703"/>
                  </a:lnTo>
                  <a:lnTo>
                    <a:pt x="21600" y="4703"/>
                  </a:lnTo>
                  <a:lnTo>
                    <a:pt x="0" y="4703"/>
                  </a:lnTo>
                  <a:moveTo>
                    <a:pt x="16518" y="4703"/>
                  </a:moveTo>
                  <a:lnTo>
                    <a:pt x="16518" y="10452"/>
                  </a:lnTo>
                  <a:lnTo>
                    <a:pt x="0" y="10452"/>
                  </a:lnTo>
                  <a:moveTo>
                    <a:pt x="4320" y="16548"/>
                  </a:moveTo>
                  <a:lnTo>
                    <a:pt x="4320" y="17419"/>
                  </a:lnTo>
                  <a:lnTo>
                    <a:pt x="4320" y="20555"/>
                  </a:lnTo>
                  <a:lnTo>
                    <a:pt x="4320" y="21600"/>
                  </a:lnTo>
                  <a:lnTo>
                    <a:pt x="4320" y="16548"/>
                  </a:lnTo>
                  <a:moveTo>
                    <a:pt x="16899" y="16548"/>
                  </a:moveTo>
                  <a:lnTo>
                    <a:pt x="16899" y="17419"/>
                  </a:lnTo>
                  <a:lnTo>
                    <a:pt x="16899" y="20555"/>
                  </a:lnTo>
                  <a:lnTo>
                    <a:pt x="16899" y="21600"/>
                  </a:lnTo>
                  <a:lnTo>
                    <a:pt x="16899" y="16548"/>
                  </a:lnTo>
                  <a:moveTo>
                    <a:pt x="15247" y="14981"/>
                  </a:moveTo>
                  <a:lnTo>
                    <a:pt x="15247" y="10452"/>
                  </a:lnTo>
                  <a:lnTo>
                    <a:pt x="16899" y="16548"/>
                  </a:lnTo>
                  <a:lnTo>
                    <a:pt x="18042" y="16548"/>
                  </a:lnTo>
                  <a:lnTo>
                    <a:pt x="16518" y="10452"/>
                  </a:lnTo>
                  <a:moveTo>
                    <a:pt x="15247" y="14981"/>
                  </a:moveTo>
                  <a:lnTo>
                    <a:pt x="15247" y="14981"/>
                  </a:lnTo>
                  <a:lnTo>
                    <a:pt x="16772" y="17942"/>
                  </a:lnTo>
                  <a:lnTo>
                    <a:pt x="4447" y="17942"/>
                  </a:lnTo>
                  <a:lnTo>
                    <a:pt x="5972" y="14981"/>
                  </a:lnTo>
                  <a:lnTo>
                    <a:pt x="5972" y="10452"/>
                  </a:lnTo>
                  <a:lnTo>
                    <a:pt x="4320" y="16548"/>
                  </a:lnTo>
                  <a:lnTo>
                    <a:pt x="3176" y="16548"/>
                  </a:lnTo>
                  <a:lnTo>
                    <a:pt x="4701" y="10452"/>
                  </a:lnTo>
                  <a:moveTo>
                    <a:pt x="20202" y="5574"/>
                  </a:moveTo>
                  <a:lnTo>
                    <a:pt x="20711" y="5574"/>
                  </a:lnTo>
                  <a:lnTo>
                    <a:pt x="20711" y="7839"/>
                  </a:lnTo>
                  <a:lnTo>
                    <a:pt x="20202" y="7839"/>
                  </a:lnTo>
                  <a:lnTo>
                    <a:pt x="20202" y="5574"/>
                  </a:lnTo>
                  <a:moveTo>
                    <a:pt x="5972" y="14981"/>
                  </a:moveTo>
                  <a:lnTo>
                    <a:pt x="7496" y="14981"/>
                  </a:lnTo>
                  <a:lnTo>
                    <a:pt x="13341" y="14981"/>
                  </a:lnTo>
                  <a:lnTo>
                    <a:pt x="15247" y="1498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sz="4400"/>
            </a:p>
          </p:txBody>
        </p:sp>
        <p:sp>
          <p:nvSpPr>
            <p:cNvPr id="43013" name="Rectangle 5"/>
            <p:cNvSpPr>
              <a:spLocks noChangeArrowheads="1"/>
            </p:cNvSpPr>
            <p:nvPr/>
          </p:nvSpPr>
          <p:spPr bwMode="auto">
            <a:xfrm>
              <a:off x="7180" y="12134"/>
              <a:ext cx="1979" cy="686"/>
            </a:xfrm>
            <a:prstGeom prst="rect">
              <a:avLst/>
            </a:prstGeom>
            <a:no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sz="4400"/>
            </a:p>
          </p:txBody>
        </p:sp>
        <p:sp>
          <p:nvSpPr>
            <p:cNvPr id="43012" name="Text Box 4"/>
            <p:cNvSpPr txBox="1">
              <a:spLocks noChangeArrowheads="1"/>
            </p:cNvSpPr>
            <p:nvPr/>
          </p:nvSpPr>
          <p:spPr bwMode="auto">
            <a:xfrm>
              <a:off x="7443" y="12288"/>
              <a:ext cx="1483" cy="412"/>
            </a:xfrm>
            <a:prstGeom prst="rect">
              <a:avLst/>
            </a:prstGeom>
            <a:noFill/>
            <a:ln w="9525">
              <a:noFill/>
              <a:miter lim="800000"/>
              <a:headEnd/>
              <a:tailEnd/>
            </a:ln>
          </p:spPr>
          <p:txBody>
            <a:bodyPr vert="horz" wrap="square" lIns="50091" tIns="25045" rIns="50091" bIns="25045"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000000"/>
                  </a:solidFill>
                  <a:effectLst/>
                  <a:latin typeface="Arial" pitchFamily="34" charset="0"/>
                  <a:ea typeface="Times New Roman" pitchFamily="18" charset="0"/>
                  <a:cs typeface="Arial" pitchFamily="34" charset="0"/>
                </a:rPr>
                <a:t>Controller  </a:t>
              </a:r>
              <a:endParaRPr kumimoji="0" lang="en-US" sz="4400" b="0" i="0" u="none" strike="noStrike" cap="none" normalizeH="0" baseline="0">
                <a:ln>
                  <a:noFill/>
                </a:ln>
                <a:solidFill>
                  <a:schemeClr val="tx1"/>
                </a:solidFill>
                <a:effectLst/>
                <a:latin typeface="Arial" pitchFamily="34" charset="0"/>
                <a:cs typeface="Arial" pitchFamily="34" charset="0"/>
              </a:endParaRPr>
            </a:p>
          </p:txBody>
        </p:sp>
        <p:sp>
          <p:nvSpPr>
            <p:cNvPr id="43011" name="Line 3"/>
            <p:cNvSpPr>
              <a:spLocks noChangeShapeType="1"/>
            </p:cNvSpPr>
            <p:nvPr/>
          </p:nvSpPr>
          <p:spPr bwMode="auto">
            <a:xfrm>
              <a:off x="8159" y="11602"/>
              <a:ext cx="11" cy="532"/>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sp>
          <p:nvSpPr>
            <p:cNvPr id="43010" name="AutoShape 2"/>
            <p:cNvSpPr>
              <a:spLocks noChangeShapeType="1"/>
            </p:cNvSpPr>
            <p:nvPr/>
          </p:nvSpPr>
          <p:spPr bwMode="auto">
            <a:xfrm flipH="1">
              <a:off x="8167" y="12820"/>
              <a:ext cx="11" cy="445"/>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en-US" sz="4400"/>
            </a:p>
          </p:txBody>
        </p:sp>
      </p:grpSp>
    </p:spTree>
    <p:extLst>
      <p:ext uri="{BB962C8B-B14F-4D97-AF65-F5344CB8AC3E}">
        <p14:creationId xmlns:p14="http://schemas.microsoft.com/office/powerpoint/2010/main" val="11970129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7A36-39A4-453A-AFFC-0D7DBC780202}"/>
              </a:ext>
            </a:extLst>
          </p:cNvPr>
          <p:cNvSpPr>
            <a:spLocks noGrp="1"/>
          </p:cNvSpPr>
          <p:nvPr>
            <p:ph type="title"/>
          </p:nvPr>
        </p:nvSpPr>
        <p:spPr/>
        <p:txBody>
          <a:bodyPr/>
          <a:lstStyle/>
          <a:p>
            <a:r>
              <a:rPr lang="en-US" dirty="0"/>
              <a:t>PCI Express Bus</a:t>
            </a:r>
          </a:p>
        </p:txBody>
      </p:sp>
      <p:sp>
        <p:nvSpPr>
          <p:cNvPr id="3" name="Content Placeholder 2">
            <a:extLst>
              <a:ext uri="{FF2B5EF4-FFF2-40B4-BE49-F238E27FC236}">
                <a16:creationId xmlns:a16="http://schemas.microsoft.com/office/drawing/2014/main" id="{BD73AE2F-4139-4FBE-ACC7-1BEAC2D88EB1}"/>
              </a:ext>
            </a:extLst>
          </p:cNvPr>
          <p:cNvSpPr>
            <a:spLocks noGrp="1"/>
          </p:cNvSpPr>
          <p:nvPr>
            <p:ph idx="1"/>
          </p:nvPr>
        </p:nvSpPr>
        <p:spPr>
          <a:xfrm>
            <a:off x="523875" y="736745"/>
            <a:ext cx="2968005" cy="5105400"/>
          </a:xfrm>
        </p:spPr>
        <p:txBody>
          <a:bodyPr/>
          <a:lstStyle/>
          <a:p>
            <a:r>
              <a:rPr lang="en-US" sz="2000" dirty="0"/>
              <a:t>Serial, point-to-point, switched bus, non-shared connections between devices</a:t>
            </a:r>
          </a:p>
          <a:p>
            <a:pPr lvl="1"/>
            <a:r>
              <a:rPr lang="en-US" sz="2000" dirty="0"/>
              <a:t>Similar to switched Ethernet </a:t>
            </a:r>
          </a:p>
          <a:p>
            <a:pPr lvl="1"/>
            <a:r>
              <a:rPr lang="en-US" sz="2000" dirty="0"/>
              <a:t>Slow devices don’t have to share with fast ones</a:t>
            </a:r>
          </a:p>
          <a:p>
            <a:pPr lvl="1"/>
            <a:r>
              <a:rPr lang="en-US" sz="2000" dirty="0"/>
              <a:t>No longer a parallel bus</a:t>
            </a:r>
          </a:p>
          <a:p>
            <a:pPr lvl="1"/>
            <a:r>
              <a:rPr lang="en-US" sz="2000" dirty="0"/>
              <a:t>Star like architecture</a:t>
            </a:r>
          </a:p>
        </p:txBody>
      </p:sp>
      <p:pic>
        <p:nvPicPr>
          <p:cNvPr id="4" name="Picture 3">
            <a:extLst>
              <a:ext uri="{FF2B5EF4-FFF2-40B4-BE49-F238E27FC236}">
                <a16:creationId xmlns:a16="http://schemas.microsoft.com/office/drawing/2014/main" id="{475948A1-117E-F749-87FB-3AECB9AA303E}"/>
              </a:ext>
            </a:extLst>
          </p:cNvPr>
          <p:cNvPicPr>
            <a:picLocks noChangeAspect="1"/>
          </p:cNvPicPr>
          <p:nvPr/>
        </p:nvPicPr>
        <p:blipFill>
          <a:blip r:embed="rId2"/>
          <a:stretch>
            <a:fillRect/>
          </a:stretch>
        </p:blipFill>
        <p:spPr>
          <a:xfrm>
            <a:off x="3851920" y="750192"/>
            <a:ext cx="4554835" cy="4133919"/>
          </a:xfrm>
          <a:prstGeom prst="rect">
            <a:avLst/>
          </a:prstGeom>
        </p:spPr>
      </p:pic>
    </p:spTree>
    <p:extLst>
      <p:ext uri="{BB962C8B-B14F-4D97-AF65-F5344CB8AC3E}">
        <p14:creationId xmlns:p14="http://schemas.microsoft.com/office/powerpoint/2010/main" val="1495397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9" id="{2F4057A8-0CC2-E848-A6DE-C9F67C2C939D}" vid="{573F4645-57C0-A844-9DE9-5884D0F3FF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Template>
  <TotalTime>18975</TotalTime>
  <Pages>60</Pages>
  <Words>3398</Words>
  <Application>Microsoft Macintosh PowerPoint</Application>
  <PresentationFormat>On-screen Show (4:3)</PresentationFormat>
  <Paragraphs>557</Paragraphs>
  <Slides>65</Slides>
  <Notes>15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65</vt:i4>
      </vt:variant>
    </vt:vector>
  </HeadingPairs>
  <TitlesOfParts>
    <vt:vector size="83" baseType="lpstr">
      <vt:lpstr>Gulim</vt:lpstr>
      <vt:lpstr>Gulim</vt:lpstr>
      <vt:lpstr>ＭＳ Ｐゴシック</vt:lpstr>
      <vt:lpstr>ＭＳ Ｐゴシック</vt:lpstr>
      <vt:lpstr>Arial</vt:lpstr>
      <vt:lpstr>Calibri</vt:lpstr>
      <vt:lpstr>Cambria</vt:lpstr>
      <vt:lpstr>Comic Sans MS</vt:lpstr>
      <vt:lpstr>Consolas</vt:lpstr>
      <vt:lpstr>Courier New</vt:lpstr>
      <vt:lpstr>Gill Sans</vt:lpstr>
      <vt:lpstr>Gill Sans Light</vt:lpstr>
      <vt:lpstr>Helvetica</vt:lpstr>
      <vt:lpstr>Helvetica Neue</vt:lpstr>
      <vt:lpstr>Source Sans Pro</vt:lpstr>
      <vt:lpstr>Times New Roman</vt:lpstr>
      <vt:lpstr>Wingdings</vt:lpstr>
      <vt:lpstr>Office</vt:lpstr>
      <vt:lpstr> CS 310  Operating Systems   Lecture 39: Device Drivers – Concept and Functions</vt:lpstr>
      <vt:lpstr>References</vt:lpstr>
      <vt:lpstr>Input Output – We have learnt ..</vt:lpstr>
      <vt:lpstr>Recall: Five Components of a Computer</vt:lpstr>
      <vt:lpstr>Recall: Big Picture: Input/Output (I/O)</vt:lpstr>
      <vt:lpstr>Recall: OS Basics: I/O</vt:lpstr>
      <vt:lpstr>In a Picture</vt:lpstr>
      <vt:lpstr>Buses</vt:lpstr>
      <vt:lpstr>PCI Express Bus</vt:lpstr>
      <vt:lpstr>Communication between the CPU and the I/O devices</vt:lpstr>
      <vt:lpstr>Kernel Device Structure</vt:lpstr>
      <vt:lpstr>In this lecture, we will study</vt:lpstr>
      <vt:lpstr>Programmed I/O, Interrupt Driven I/O, DMA</vt:lpstr>
      <vt:lpstr>Interacting with a Device</vt:lpstr>
      <vt:lpstr>Interacting with a Device</vt:lpstr>
      <vt:lpstr>Interacting with a Device</vt:lpstr>
      <vt:lpstr>Interacting with a Device – Programmed I/O</vt:lpstr>
      <vt:lpstr>Interacting with a Device – Programmed I/O</vt:lpstr>
      <vt:lpstr>Interrupt Driven I/O</vt:lpstr>
      <vt:lpstr>Interrupt Driven I/O</vt:lpstr>
      <vt:lpstr>Interrupt Driven I/O</vt:lpstr>
      <vt:lpstr>Direct Memory Access (DMA)  I/O</vt:lpstr>
      <vt:lpstr>Direct Memory Access (DMA)  I/O</vt:lpstr>
      <vt:lpstr>Direct Memory Access (DMA)  I/O</vt:lpstr>
      <vt:lpstr>I/O Device Notifying the OS</vt:lpstr>
      <vt:lpstr> Characteristics of I/O Devices</vt:lpstr>
      <vt:lpstr>Characteristics of I/O Devices</vt:lpstr>
      <vt:lpstr>Characteristics of I/O Devices (Cont.)</vt:lpstr>
      <vt:lpstr>Classes of Devices and Drivers</vt:lpstr>
      <vt:lpstr>Device Driver  - Requirement </vt:lpstr>
      <vt:lpstr>A Kernel I/O Structure</vt:lpstr>
      <vt:lpstr>A Kernel I/O Structure</vt:lpstr>
      <vt:lpstr>A Kernel I/O Structure</vt:lpstr>
      <vt:lpstr>A Kernel I/O Structure</vt:lpstr>
      <vt:lpstr>Device Driver - Concept</vt:lpstr>
      <vt:lpstr>Device Driver - Concept</vt:lpstr>
      <vt:lpstr>Device Driver - Concept</vt:lpstr>
      <vt:lpstr>Device Driver Concept</vt:lpstr>
      <vt:lpstr>Device Driver –  Kernel Space</vt:lpstr>
      <vt:lpstr>Device Driver Functions</vt:lpstr>
      <vt:lpstr>I/O Software Layers</vt:lpstr>
      <vt:lpstr>Device Drivers – Functions (1) </vt:lpstr>
      <vt:lpstr>Device Driver – Functions (2)</vt:lpstr>
      <vt:lpstr>Device Driver – Functions (2)</vt:lpstr>
      <vt:lpstr>Interrupt Handler</vt:lpstr>
      <vt:lpstr>I/O Software “Stack”</vt:lpstr>
      <vt:lpstr>Interrupt Handlers (Repeat)</vt:lpstr>
      <vt:lpstr>Device Independent Software</vt:lpstr>
      <vt:lpstr>I/O Software “Stack”</vt:lpstr>
      <vt:lpstr>Device Independent I/O Software (1)</vt:lpstr>
      <vt:lpstr>Device-Independent I/O Software (2) – Uniform Interfacing</vt:lpstr>
      <vt:lpstr>Device-Independent I/O Software (3) – Buffering</vt:lpstr>
      <vt:lpstr>Device-Independent I/O Software – Sending packet on network – buffering </vt:lpstr>
      <vt:lpstr>Error Reporting</vt:lpstr>
      <vt:lpstr>Allocating and Releasing  Dedicated Devices</vt:lpstr>
      <vt:lpstr>Device Independent block size</vt:lpstr>
      <vt:lpstr>User Space I/O Software - Libraries</vt:lpstr>
      <vt:lpstr>User Space I/O software - Libraries</vt:lpstr>
      <vt:lpstr>User Space I/O software - Spooling</vt:lpstr>
      <vt:lpstr>Spooling</vt:lpstr>
      <vt:lpstr>Spooling – Example   (Aside)</vt:lpstr>
      <vt:lpstr>Lecture Summary: Main Functions of layers of I/O System</vt:lpstr>
      <vt:lpstr>Life Cycle of An I/O Request</vt:lpstr>
      <vt:lpstr>Extra Slide</vt:lpstr>
      <vt:lpstr>Device Drivers - USB</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    Operating Systems   Lecture x: Persistent Storage</dc:title>
  <dc:creator>Microsoft Office User</dc:creator>
  <dc:description>Imported some pictures from Silbershatz (c) 2005</dc:description>
  <cp:lastModifiedBy>Microsoft Office User</cp:lastModifiedBy>
  <cp:revision>197</cp:revision>
  <cp:lastPrinted>2019-01-22T23:28:05Z</cp:lastPrinted>
  <dcterms:created xsi:type="dcterms:W3CDTF">2021-07-26T14:20:32Z</dcterms:created>
  <dcterms:modified xsi:type="dcterms:W3CDTF">2021-11-17T12:36:49Z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